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08"/>
  </p:notesMasterIdLst>
  <p:handoutMasterIdLst>
    <p:handoutMasterId r:id="rId109"/>
  </p:handoutMasterIdLst>
  <p:sldIdLst>
    <p:sldId id="316" r:id="rId5"/>
    <p:sldId id="387" r:id="rId6"/>
    <p:sldId id="388" r:id="rId7"/>
    <p:sldId id="389" r:id="rId8"/>
    <p:sldId id="390" r:id="rId9"/>
    <p:sldId id="391" r:id="rId10"/>
    <p:sldId id="392" r:id="rId11"/>
    <p:sldId id="393" r:id="rId12"/>
    <p:sldId id="394" r:id="rId13"/>
    <p:sldId id="395" r:id="rId14"/>
    <p:sldId id="396" r:id="rId15"/>
    <p:sldId id="397" r:id="rId16"/>
    <p:sldId id="398" r:id="rId17"/>
    <p:sldId id="399" r:id="rId18"/>
    <p:sldId id="410" r:id="rId19"/>
    <p:sldId id="411" r:id="rId20"/>
    <p:sldId id="412" r:id="rId21"/>
    <p:sldId id="413" r:id="rId22"/>
    <p:sldId id="414" r:id="rId23"/>
    <p:sldId id="415" r:id="rId24"/>
    <p:sldId id="416" r:id="rId25"/>
    <p:sldId id="417" r:id="rId26"/>
    <p:sldId id="418" r:id="rId27"/>
    <p:sldId id="419" r:id="rId28"/>
    <p:sldId id="400" r:id="rId29"/>
    <p:sldId id="401" r:id="rId30"/>
    <p:sldId id="403" r:id="rId31"/>
    <p:sldId id="402" r:id="rId32"/>
    <p:sldId id="404" r:id="rId33"/>
    <p:sldId id="405" r:id="rId34"/>
    <p:sldId id="407" r:id="rId35"/>
    <p:sldId id="406" r:id="rId36"/>
    <p:sldId id="408" r:id="rId37"/>
    <p:sldId id="409" r:id="rId38"/>
    <p:sldId id="365" r:id="rId39"/>
    <p:sldId id="384" r:id="rId40"/>
    <p:sldId id="385" r:id="rId41"/>
    <p:sldId id="366" r:id="rId42"/>
    <p:sldId id="367" r:id="rId43"/>
    <p:sldId id="368" r:id="rId44"/>
    <p:sldId id="369" r:id="rId45"/>
    <p:sldId id="370" r:id="rId46"/>
    <p:sldId id="371" r:id="rId47"/>
    <p:sldId id="372" r:id="rId48"/>
    <p:sldId id="373" r:id="rId49"/>
    <p:sldId id="374" r:id="rId50"/>
    <p:sldId id="375" r:id="rId51"/>
    <p:sldId id="376" r:id="rId52"/>
    <p:sldId id="377" r:id="rId53"/>
    <p:sldId id="378" r:id="rId54"/>
    <p:sldId id="379" r:id="rId55"/>
    <p:sldId id="380" r:id="rId56"/>
    <p:sldId id="386" r:id="rId57"/>
    <p:sldId id="381" r:id="rId58"/>
    <p:sldId id="382" r:id="rId59"/>
    <p:sldId id="383" r:id="rId60"/>
    <p:sldId id="420" r:id="rId61"/>
    <p:sldId id="421" r:id="rId62"/>
    <p:sldId id="422" r:id="rId63"/>
    <p:sldId id="423" r:id="rId64"/>
    <p:sldId id="424" r:id="rId65"/>
    <p:sldId id="425" r:id="rId66"/>
    <p:sldId id="426" r:id="rId67"/>
    <p:sldId id="427" r:id="rId68"/>
    <p:sldId id="428" r:id="rId69"/>
    <p:sldId id="429" r:id="rId70"/>
    <p:sldId id="430" r:id="rId71"/>
    <p:sldId id="431" r:id="rId72"/>
    <p:sldId id="432" r:id="rId73"/>
    <p:sldId id="433" r:id="rId74"/>
    <p:sldId id="434" r:id="rId75"/>
    <p:sldId id="435" r:id="rId76"/>
    <p:sldId id="436" r:id="rId77"/>
    <p:sldId id="437" r:id="rId78"/>
    <p:sldId id="438" r:id="rId79"/>
    <p:sldId id="439" r:id="rId80"/>
    <p:sldId id="440" r:id="rId81"/>
    <p:sldId id="441" r:id="rId82"/>
    <p:sldId id="442" r:id="rId83"/>
    <p:sldId id="443" r:id="rId84"/>
    <p:sldId id="444" r:id="rId85"/>
    <p:sldId id="445" r:id="rId86"/>
    <p:sldId id="446" r:id="rId87"/>
    <p:sldId id="447" r:id="rId88"/>
    <p:sldId id="448" r:id="rId89"/>
    <p:sldId id="449" r:id="rId90"/>
    <p:sldId id="450" r:id="rId91"/>
    <p:sldId id="451" r:id="rId92"/>
    <p:sldId id="457" r:id="rId93"/>
    <p:sldId id="458" r:id="rId94"/>
    <p:sldId id="452" r:id="rId95"/>
    <p:sldId id="453" r:id="rId96"/>
    <p:sldId id="454" r:id="rId97"/>
    <p:sldId id="455" r:id="rId98"/>
    <p:sldId id="456" r:id="rId99"/>
    <p:sldId id="459" r:id="rId100"/>
    <p:sldId id="464" r:id="rId101"/>
    <p:sldId id="460" r:id="rId102"/>
    <p:sldId id="461" r:id="rId103"/>
    <p:sldId id="462" r:id="rId104"/>
    <p:sldId id="463" r:id="rId105"/>
    <p:sldId id="339" r:id="rId106"/>
    <p:sldId id="364" r:id="rId107"/>
  </p:sldIdLst>
  <p:sldSz cx="9144000" cy="6858000" type="screen4x3"/>
  <p:notesSz cx="6858000" cy="9144000"/>
  <p:custDataLst>
    <p:tags r:id="rId1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9" d="100"/>
          <a:sy n="89" d="100"/>
        </p:scale>
        <p:origin x="1310" y="72"/>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handoutMaster" Target="handoutMasters/handout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ags" Target="tags/tag1.xml"/><Relationship Id="rId115"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2019-10-15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10/15/2019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spTree>
    <p:extLst>
      <p:ext uri="{BB962C8B-B14F-4D97-AF65-F5344CB8AC3E}">
        <p14:creationId xmlns:p14="http://schemas.microsoft.com/office/powerpoint/2010/main" val="419537702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666666"/>
                </a:solidFill>
                <a:latin typeface="Arial" pitchFamily="34" charset="0"/>
                <a:cs typeface="Arial" pitchFamily="34" charset="0"/>
              </a:rPr>
              <a:t>Copyright © </a:t>
            </a:r>
            <a:r>
              <a:rPr lang="en-US" sz="900" dirty="0" smtClean="0">
                <a:solidFill>
                  <a:srgbClr val="666666"/>
                </a:solidFill>
                <a:latin typeface="Arial" pitchFamily="34" charset="0"/>
                <a:cs typeface="Arial" pitchFamily="34" charset="0"/>
              </a:rPr>
              <a:t>2012 </a:t>
            </a:r>
            <a:r>
              <a:rPr lang="en-US" sz="900" dirty="0">
                <a:solidFill>
                  <a:srgbClr val="666666"/>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hyperlink" Target="https://developer.mozilla.org/en-US/docs/Web/JavaScript/Reference/Global_Objects/String/split" TargetMode="External"/><Relationship Id="rId3" Type="http://schemas.openxmlformats.org/officeDocument/2006/relationships/hyperlink" Target="https://developer.mozilla.org/en-US/docs/Web/JavaScript/Reference/Global_Objects/RegExp/test" TargetMode="External"/><Relationship Id="rId7" Type="http://schemas.openxmlformats.org/officeDocument/2006/relationships/hyperlink" Target="https://developer.mozilla.org/en-US/docs/Web/JavaScript/Reference/Global_Objects/String/replace" TargetMode="External"/><Relationship Id="rId2" Type="http://schemas.openxmlformats.org/officeDocument/2006/relationships/hyperlink" Target="https://developer.mozilla.org/en-US/docs/Web/JavaScript/Reference/Global_Objects/RegExp/exec" TargetMode="External"/><Relationship Id="rId1" Type="http://schemas.openxmlformats.org/officeDocument/2006/relationships/slideLayout" Target="../slideLayouts/slideLayout3.xml"/><Relationship Id="rId6" Type="http://schemas.openxmlformats.org/officeDocument/2006/relationships/hyperlink" Target="https://developer.mozilla.org/en-US/docs/Web/JavaScript/Reference/Global_Objects/String/search" TargetMode="External"/><Relationship Id="rId5" Type="http://schemas.openxmlformats.org/officeDocument/2006/relationships/hyperlink" Target="https://developer.mozilla.org/en-US/docs/Web/JavaScript/Reference/Global_Objects/String/matchAll" TargetMode="External"/><Relationship Id="rId4" Type="http://schemas.openxmlformats.org/officeDocument/2006/relationships/hyperlink" Target="https://developer.mozilla.org/en-US/docs/Web/JavaScript/Reference/Global_Objects/String/match"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hyperlink" Target="https://www.w3schools.com/js/js_es5.asp"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Application Delivery Fundamentals :</a:t>
            </a:r>
            <a:br>
              <a:rPr lang="en-US" dirty="0" smtClean="0"/>
            </a:br>
            <a:r>
              <a:rPr lang="en-US" dirty="0" smtClean="0"/>
              <a:t>Javascript</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 Basic function with three parameters that logs the sum of all the parameters</a:t>
            </a:r>
          </a:p>
          <a:p>
            <a:r>
              <a:rPr lang="en-US" dirty="0"/>
              <a:t>function </a:t>
            </a:r>
            <a:r>
              <a:rPr lang="en-US" dirty="0" err="1"/>
              <a:t>argCheck</a:t>
            </a:r>
            <a:r>
              <a:rPr lang="en-US" dirty="0"/>
              <a:t>(parameter1, parameter2, parameter3){</a:t>
            </a:r>
          </a:p>
          <a:p>
            <a:r>
              <a:rPr lang="en-US" dirty="0"/>
              <a:t>  console.log(parameter1 + parameter2 + parameter3);</a:t>
            </a:r>
          </a:p>
          <a:p>
            <a:r>
              <a:rPr lang="en-US" dirty="0"/>
              <a:t>}</a:t>
            </a:r>
          </a:p>
          <a:p>
            <a:endParaRPr lang="en-US" dirty="0"/>
          </a:p>
          <a:p>
            <a:r>
              <a:rPr lang="en-US" dirty="0"/>
              <a:t>// Function with extra arguments</a:t>
            </a:r>
          </a:p>
          <a:p>
            <a:r>
              <a:rPr lang="en-US" dirty="0" err="1"/>
              <a:t>argCheck</a:t>
            </a:r>
            <a:r>
              <a:rPr lang="en-US" dirty="0"/>
              <a:t>(1,2,3,4);</a:t>
            </a:r>
          </a:p>
          <a:p>
            <a:r>
              <a:rPr lang="en-US" dirty="0"/>
              <a:t>// Logs 6 (1 + 2 + 3, ignores 4)</a:t>
            </a:r>
            <a:endParaRPr lang="en-IN" dirty="0"/>
          </a:p>
        </p:txBody>
      </p:sp>
      <p:sp>
        <p:nvSpPr>
          <p:cNvPr id="3" name="Title 2"/>
          <p:cNvSpPr>
            <a:spLocks noGrp="1"/>
          </p:cNvSpPr>
          <p:nvPr>
            <p:ph type="title"/>
          </p:nvPr>
        </p:nvSpPr>
        <p:spPr/>
        <p:txBody>
          <a:bodyPr/>
          <a:lstStyle/>
          <a:p>
            <a:r>
              <a:rPr lang="en-IN" dirty="0"/>
              <a:t>Argument Passing  </a:t>
            </a:r>
            <a:br>
              <a:rPr lang="en-IN" dirty="0"/>
            </a:br>
            <a:endParaRPr lang="en-IN" dirty="0"/>
          </a:p>
        </p:txBody>
      </p:sp>
    </p:spTree>
    <p:extLst>
      <p:ext uri="{BB962C8B-B14F-4D97-AF65-F5344CB8AC3E}">
        <p14:creationId xmlns:p14="http://schemas.microsoft.com/office/powerpoint/2010/main" val="74112927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Generators</a:t>
            </a:r>
            <a:endParaRPr lang="en-IN" dirty="0"/>
          </a:p>
        </p:txBody>
      </p:sp>
      <p:pic>
        <p:nvPicPr>
          <p:cNvPr id="2050" name="Picture 2" descr="https://miro.medium.com/max/1410/1*0pLkX6yrbV2r6_pZ10AIv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54" y="1523999"/>
            <a:ext cx="7322846"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1405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Generators</a:t>
            </a:r>
            <a:endParaRPr lang="en-IN" dirty="0"/>
          </a:p>
        </p:txBody>
      </p:sp>
      <p:pic>
        <p:nvPicPr>
          <p:cNvPr id="3074" name="Picture 2" descr="https://miro.medium.com/max/1683/1*aYCKrAkgSyfEeN9cswZzb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8173178" cy="5137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0968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Questions</a:t>
            </a:r>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endParaRPr lang="en-US" dirty="0" smtClean="0"/>
          </a:p>
        </p:txBody>
      </p:sp>
      <p:sp>
        <p:nvSpPr>
          <p:cNvPr id="3" name="Title 2"/>
          <p:cNvSpPr>
            <a:spLocks noGrp="1"/>
          </p:cNvSpPr>
          <p:nvPr>
            <p:ph type="title"/>
          </p:nvPr>
        </p:nvSpPr>
        <p:spPr/>
        <p:txBody>
          <a:bodyPr/>
          <a:lstStyle/>
          <a:p>
            <a:r>
              <a:rPr lang="en-US" dirty="0" smtClean="0"/>
              <a:t>Module Summary</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 Function with missing arguments</a:t>
            </a:r>
          </a:p>
          <a:p>
            <a:r>
              <a:rPr lang="en-US" dirty="0" err="1"/>
              <a:t>argCheck</a:t>
            </a:r>
            <a:r>
              <a:rPr lang="en-US" dirty="0"/>
              <a:t>(1,2);</a:t>
            </a:r>
          </a:p>
          <a:p>
            <a:r>
              <a:rPr lang="en-US" dirty="0"/>
              <a:t>// Logs </a:t>
            </a:r>
            <a:r>
              <a:rPr lang="en-US" dirty="0" err="1"/>
              <a:t>NaN</a:t>
            </a:r>
            <a:r>
              <a:rPr lang="en-US" dirty="0"/>
              <a:t> because by default if a corresponding argument is missing, it is set to undefined. </a:t>
            </a:r>
          </a:p>
          <a:p>
            <a:r>
              <a:rPr lang="en-US" dirty="0"/>
              <a:t>// parameter3 is assigned undefined and so 1+2+undefined = </a:t>
            </a:r>
            <a:r>
              <a:rPr lang="en-US" dirty="0" err="1"/>
              <a:t>NaN</a:t>
            </a:r>
            <a:endParaRPr lang="en-US" dirty="0"/>
          </a:p>
          <a:p>
            <a:endParaRPr lang="en-US" dirty="0"/>
          </a:p>
          <a:p>
            <a:r>
              <a:rPr lang="en-US" dirty="0"/>
              <a:t>// Note that, no error is thrown</a:t>
            </a:r>
            <a:endParaRPr lang="en-IN" dirty="0"/>
          </a:p>
        </p:txBody>
      </p:sp>
      <p:sp>
        <p:nvSpPr>
          <p:cNvPr id="3" name="Title 2"/>
          <p:cNvSpPr>
            <a:spLocks noGrp="1"/>
          </p:cNvSpPr>
          <p:nvPr>
            <p:ph type="title"/>
          </p:nvPr>
        </p:nvSpPr>
        <p:spPr/>
        <p:txBody>
          <a:bodyPr/>
          <a:lstStyle/>
          <a:p>
            <a:r>
              <a:rPr lang="en-IN" dirty="0"/>
              <a:t>Argument Passing  </a:t>
            </a:r>
            <a:br>
              <a:rPr lang="en-IN" dirty="0"/>
            </a:br>
            <a:endParaRPr lang="en-IN" dirty="0"/>
          </a:p>
        </p:txBody>
      </p:sp>
    </p:spTree>
    <p:extLst>
      <p:ext uri="{BB962C8B-B14F-4D97-AF65-F5344CB8AC3E}">
        <p14:creationId xmlns:p14="http://schemas.microsoft.com/office/powerpoint/2010/main" val="6527618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arguments parameter is implicitly passed just like the this parameter. </a:t>
            </a:r>
            <a:endParaRPr lang="en-US" dirty="0" smtClean="0"/>
          </a:p>
          <a:p>
            <a:r>
              <a:rPr lang="en-US" dirty="0" smtClean="0"/>
              <a:t>It </a:t>
            </a:r>
            <a:r>
              <a:rPr lang="en-US" dirty="0"/>
              <a:t>is a local variable accessible within all functions and contains an entry for each argument passed to that function. </a:t>
            </a:r>
            <a:endParaRPr lang="en-US" dirty="0" smtClean="0"/>
          </a:p>
          <a:p>
            <a:r>
              <a:rPr lang="en-US" dirty="0" smtClean="0"/>
              <a:t>The </a:t>
            </a:r>
            <a:r>
              <a:rPr lang="en-US" dirty="0"/>
              <a:t>arguments object is an array-like construct which can be used to access arguments passed to the function even if a matching parameter isn’t explicitly defined.</a:t>
            </a:r>
            <a:endParaRPr lang="en-IN" dirty="0"/>
          </a:p>
        </p:txBody>
      </p:sp>
      <p:sp>
        <p:nvSpPr>
          <p:cNvPr id="3" name="Title 2"/>
          <p:cNvSpPr>
            <a:spLocks noGrp="1"/>
          </p:cNvSpPr>
          <p:nvPr>
            <p:ph type="title"/>
          </p:nvPr>
        </p:nvSpPr>
        <p:spPr/>
        <p:txBody>
          <a:bodyPr/>
          <a:lstStyle/>
          <a:p>
            <a:r>
              <a:rPr lang="en-IN" dirty="0"/>
              <a:t>The arguments parameter</a:t>
            </a:r>
            <a:br>
              <a:rPr lang="en-IN" dirty="0"/>
            </a:br>
            <a:endParaRPr lang="en-IN" dirty="0"/>
          </a:p>
        </p:txBody>
      </p:sp>
    </p:spTree>
    <p:extLst>
      <p:ext uri="{BB962C8B-B14F-4D97-AF65-F5344CB8AC3E}">
        <p14:creationId xmlns:p14="http://schemas.microsoft.com/office/powerpoint/2010/main" val="42436153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dirty="0"/>
              <a:t>function </a:t>
            </a:r>
            <a:r>
              <a:rPr lang="en-US" dirty="0" err="1"/>
              <a:t>argumentVar</a:t>
            </a:r>
            <a:r>
              <a:rPr lang="en-US" dirty="0"/>
              <a:t>(parameter1, parameter2, parameter3){</a:t>
            </a:r>
          </a:p>
          <a:p>
            <a:r>
              <a:rPr lang="en-US" dirty="0"/>
              <a:t>  console.log(</a:t>
            </a:r>
            <a:r>
              <a:rPr lang="en-US" dirty="0" err="1"/>
              <a:t>arguments.length</a:t>
            </a:r>
            <a:r>
              <a:rPr lang="en-US" dirty="0"/>
              <a:t>); // Logs the number of arguments passed.</a:t>
            </a:r>
          </a:p>
          <a:p>
            <a:r>
              <a:rPr lang="en-US" dirty="0"/>
              <a:t>  console.log(arguments[3]); // Logs the 4th argument. Follows array indexing notations. </a:t>
            </a:r>
          </a:p>
          <a:p>
            <a:r>
              <a:rPr lang="en-US" dirty="0"/>
              <a:t>}</a:t>
            </a:r>
          </a:p>
          <a:p>
            <a:endParaRPr lang="en-US" dirty="0"/>
          </a:p>
          <a:p>
            <a:r>
              <a:rPr lang="en-US" dirty="0" err="1"/>
              <a:t>argumentVar</a:t>
            </a:r>
            <a:r>
              <a:rPr lang="en-US" dirty="0"/>
              <a:t>(1,2,3,4,5);</a:t>
            </a:r>
          </a:p>
          <a:p>
            <a:r>
              <a:rPr lang="en-US" dirty="0"/>
              <a:t>// Log would be as follows</a:t>
            </a:r>
          </a:p>
          <a:p>
            <a:r>
              <a:rPr lang="en-US" dirty="0"/>
              <a:t>// 5</a:t>
            </a:r>
          </a:p>
          <a:p>
            <a:r>
              <a:rPr lang="en-US" dirty="0"/>
              <a:t>// 4</a:t>
            </a:r>
          </a:p>
          <a:p>
            <a:endParaRPr lang="en-US" dirty="0"/>
          </a:p>
          <a:p>
            <a:r>
              <a:rPr lang="en-US" dirty="0"/>
              <a:t>// 5 is the number of arguments</a:t>
            </a:r>
          </a:p>
          <a:p>
            <a:r>
              <a:rPr lang="en-US" dirty="0"/>
              <a:t>// 4 is the 4th argument</a:t>
            </a:r>
            <a:endParaRPr lang="en-IN" dirty="0"/>
          </a:p>
        </p:txBody>
      </p:sp>
      <p:sp>
        <p:nvSpPr>
          <p:cNvPr id="3" name="Title 2"/>
          <p:cNvSpPr>
            <a:spLocks noGrp="1"/>
          </p:cNvSpPr>
          <p:nvPr>
            <p:ph type="title"/>
          </p:nvPr>
        </p:nvSpPr>
        <p:spPr/>
        <p:txBody>
          <a:bodyPr/>
          <a:lstStyle/>
          <a:p>
            <a:r>
              <a:rPr lang="en-IN" dirty="0"/>
              <a:t>The arguments parameter</a:t>
            </a:r>
            <a:br>
              <a:rPr lang="en-IN" dirty="0"/>
            </a:br>
            <a:endParaRPr lang="en-IN" dirty="0"/>
          </a:p>
        </p:txBody>
      </p:sp>
    </p:spTree>
    <p:extLst>
      <p:ext uri="{BB962C8B-B14F-4D97-AF65-F5344CB8AC3E}">
        <p14:creationId xmlns:p14="http://schemas.microsoft.com/office/powerpoint/2010/main" val="33640017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a:t>
            </a:r>
            <a:r>
              <a:rPr lang="en-US" dirty="0" err="1"/>
              <a:t>typeof</a:t>
            </a:r>
            <a:r>
              <a:rPr lang="en-US" dirty="0"/>
              <a:t> operator returns a string indicating the type of the unevaluated operand</a:t>
            </a:r>
            <a:r>
              <a:rPr lang="en-US" dirty="0" smtClean="0"/>
              <a:t>.</a:t>
            </a:r>
          </a:p>
          <a:p>
            <a:r>
              <a:rPr lang="en-IN" dirty="0"/>
              <a:t>console.log(</a:t>
            </a:r>
            <a:r>
              <a:rPr lang="en-IN" dirty="0" err="1"/>
              <a:t>typeof</a:t>
            </a:r>
            <a:r>
              <a:rPr lang="en-IN" dirty="0"/>
              <a:t> 42);// expected output: "</a:t>
            </a:r>
            <a:r>
              <a:rPr lang="en-IN" dirty="0" smtClean="0"/>
              <a:t>number“</a:t>
            </a:r>
          </a:p>
          <a:p>
            <a:r>
              <a:rPr lang="en-IN" dirty="0" smtClean="0"/>
              <a:t>console.log(</a:t>
            </a:r>
            <a:r>
              <a:rPr lang="en-IN" dirty="0" err="1" smtClean="0"/>
              <a:t>typeof</a:t>
            </a:r>
            <a:r>
              <a:rPr lang="en-IN" dirty="0" smtClean="0"/>
              <a:t> </a:t>
            </a:r>
            <a:r>
              <a:rPr lang="en-IN" dirty="0"/>
              <a:t>'blubber');// expected output: "</a:t>
            </a:r>
            <a:r>
              <a:rPr lang="en-IN" dirty="0" smtClean="0"/>
              <a:t>string“</a:t>
            </a:r>
          </a:p>
          <a:p>
            <a:r>
              <a:rPr lang="en-IN" dirty="0" smtClean="0"/>
              <a:t>console.log(</a:t>
            </a:r>
            <a:r>
              <a:rPr lang="en-IN" dirty="0" err="1" smtClean="0"/>
              <a:t>typeof</a:t>
            </a:r>
            <a:r>
              <a:rPr lang="en-IN" dirty="0" smtClean="0"/>
              <a:t> </a:t>
            </a:r>
            <a:r>
              <a:rPr lang="en-IN" dirty="0"/>
              <a:t>true);// expected output: "</a:t>
            </a:r>
            <a:r>
              <a:rPr lang="en-IN" dirty="0" err="1" smtClean="0"/>
              <a:t>boolean</a:t>
            </a:r>
            <a:r>
              <a:rPr lang="en-IN" dirty="0" smtClean="0"/>
              <a:t>“</a:t>
            </a:r>
          </a:p>
          <a:p>
            <a:r>
              <a:rPr lang="en-IN" dirty="0" smtClean="0"/>
              <a:t>console.log(</a:t>
            </a:r>
            <a:r>
              <a:rPr lang="en-IN" dirty="0" err="1" smtClean="0"/>
              <a:t>typeof</a:t>
            </a:r>
            <a:r>
              <a:rPr lang="en-IN" dirty="0" smtClean="0"/>
              <a:t> </a:t>
            </a:r>
            <a:r>
              <a:rPr lang="en-IN" dirty="0" err="1"/>
              <a:t>declaredButUndefinedVariable</a:t>
            </a:r>
            <a:r>
              <a:rPr lang="en-IN" dirty="0"/>
              <a:t>);// expected output: "undefined";</a:t>
            </a:r>
          </a:p>
        </p:txBody>
      </p:sp>
      <p:sp>
        <p:nvSpPr>
          <p:cNvPr id="3" name="Title 2"/>
          <p:cNvSpPr>
            <a:spLocks noGrp="1"/>
          </p:cNvSpPr>
          <p:nvPr>
            <p:ph type="title"/>
          </p:nvPr>
        </p:nvSpPr>
        <p:spPr/>
        <p:txBody>
          <a:bodyPr/>
          <a:lstStyle/>
          <a:p>
            <a:r>
              <a:rPr lang="en-IN" dirty="0" smtClean="0"/>
              <a:t>Determining Type</a:t>
            </a:r>
            <a:endParaRPr lang="en-IN" dirty="0"/>
          </a:p>
        </p:txBody>
      </p:sp>
    </p:spTree>
    <p:extLst>
      <p:ext uri="{BB962C8B-B14F-4D97-AF65-F5344CB8AC3E}">
        <p14:creationId xmlns:p14="http://schemas.microsoft.com/office/powerpoint/2010/main" val="21599653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Scope determines the visibility or accessibility of a variable or other resource in the area of your code</a:t>
            </a:r>
            <a:r>
              <a:rPr lang="en-US" dirty="0" smtClean="0"/>
              <a:t>.</a:t>
            </a:r>
          </a:p>
          <a:p>
            <a:r>
              <a:rPr lang="en-US" dirty="0"/>
              <a:t>Global Scope</a:t>
            </a:r>
          </a:p>
          <a:p>
            <a:r>
              <a:rPr lang="en-US" dirty="0"/>
              <a:t>There's only one Global scope in the JavaScript document. </a:t>
            </a:r>
            <a:endParaRPr lang="en-US" dirty="0" smtClean="0"/>
          </a:p>
          <a:p>
            <a:r>
              <a:rPr lang="en-US" dirty="0" smtClean="0"/>
              <a:t>The </a:t>
            </a:r>
            <a:r>
              <a:rPr lang="en-US" dirty="0"/>
              <a:t>area outside all the functions is consider the global scope and the variables defined inside the global scope can be accessed and altered in any other scopes.</a:t>
            </a:r>
            <a:endParaRPr lang="en-IN" dirty="0"/>
          </a:p>
        </p:txBody>
      </p:sp>
      <p:sp>
        <p:nvSpPr>
          <p:cNvPr id="3" name="Title 2"/>
          <p:cNvSpPr>
            <a:spLocks noGrp="1"/>
          </p:cNvSpPr>
          <p:nvPr>
            <p:ph type="title"/>
          </p:nvPr>
        </p:nvSpPr>
        <p:spPr/>
        <p:txBody>
          <a:bodyPr/>
          <a:lstStyle/>
          <a:p>
            <a:r>
              <a:rPr lang="en-IN" dirty="0" smtClean="0"/>
              <a:t>Scope</a:t>
            </a:r>
            <a:endParaRPr lang="en-IN" dirty="0"/>
          </a:p>
        </p:txBody>
      </p:sp>
    </p:spTree>
    <p:extLst>
      <p:ext uri="{BB962C8B-B14F-4D97-AF65-F5344CB8AC3E}">
        <p14:creationId xmlns:p14="http://schemas.microsoft.com/office/powerpoint/2010/main" val="27988939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Local Scope</a:t>
            </a:r>
          </a:p>
          <a:p>
            <a:r>
              <a:rPr lang="en-US" dirty="0"/>
              <a:t>Variables declared inside the functions become </a:t>
            </a:r>
            <a:r>
              <a:rPr lang="en-US" b="1" dirty="0"/>
              <a:t>Local</a:t>
            </a:r>
            <a:r>
              <a:rPr lang="en-US" dirty="0"/>
              <a:t> to the function and are considered in the corresponding local scope. </a:t>
            </a:r>
            <a:endParaRPr lang="en-US" dirty="0" smtClean="0"/>
          </a:p>
          <a:p>
            <a:r>
              <a:rPr lang="en-US" dirty="0" smtClean="0"/>
              <a:t>Every </a:t>
            </a:r>
            <a:r>
              <a:rPr lang="en-US" dirty="0"/>
              <a:t>Functions has its own scope. </a:t>
            </a:r>
            <a:endParaRPr lang="en-US" dirty="0" smtClean="0"/>
          </a:p>
          <a:p>
            <a:r>
              <a:rPr lang="en-US" dirty="0" smtClean="0"/>
              <a:t>Same </a:t>
            </a:r>
            <a:r>
              <a:rPr lang="en-US" dirty="0"/>
              <a:t>variable can be used in different functions because they are bound to the respective functions and are not mutual visible.</a:t>
            </a:r>
          </a:p>
        </p:txBody>
      </p:sp>
      <p:sp>
        <p:nvSpPr>
          <p:cNvPr id="3" name="Title 2"/>
          <p:cNvSpPr>
            <a:spLocks noGrp="1"/>
          </p:cNvSpPr>
          <p:nvPr>
            <p:ph type="title"/>
          </p:nvPr>
        </p:nvSpPr>
        <p:spPr/>
        <p:txBody>
          <a:bodyPr/>
          <a:lstStyle/>
          <a:p>
            <a:r>
              <a:rPr lang="en-IN" dirty="0" smtClean="0"/>
              <a:t>Scope</a:t>
            </a:r>
            <a:endParaRPr lang="en-IN" dirty="0"/>
          </a:p>
        </p:txBody>
      </p:sp>
    </p:spTree>
    <p:extLst>
      <p:ext uri="{BB962C8B-B14F-4D97-AF65-F5344CB8AC3E}">
        <p14:creationId xmlns:p14="http://schemas.microsoft.com/office/powerpoint/2010/main" val="17275421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Local scope can be divided into function scope and block scope. </a:t>
            </a:r>
            <a:endParaRPr lang="en-US" dirty="0" smtClean="0"/>
          </a:p>
          <a:p>
            <a:r>
              <a:rPr lang="en-US" dirty="0" smtClean="0"/>
              <a:t>The </a:t>
            </a:r>
            <a:r>
              <a:rPr lang="en-US" dirty="0"/>
              <a:t>concept of block scope is introduced in ECMA script 6 (ES6) together with the new ways to declare variables -- </a:t>
            </a:r>
            <a:r>
              <a:rPr lang="en-US" dirty="0" err="1"/>
              <a:t>const</a:t>
            </a:r>
            <a:r>
              <a:rPr lang="en-US" dirty="0"/>
              <a:t> and let</a:t>
            </a:r>
            <a:r>
              <a:rPr lang="en-US" dirty="0" smtClean="0"/>
              <a:t>.</a:t>
            </a:r>
          </a:p>
          <a:p>
            <a:r>
              <a:rPr lang="en-US" dirty="0"/>
              <a:t>Function Scope</a:t>
            </a:r>
          </a:p>
          <a:p>
            <a:r>
              <a:rPr lang="en-US" dirty="0"/>
              <a:t>Whenever </a:t>
            </a:r>
            <a:r>
              <a:rPr lang="en-US" dirty="0" smtClean="0"/>
              <a:t>one </a:t>
            </a:r>
            <a:r>
              <a:rPr lang="en-US" dirty="0"/>
              <a:t>declare a variable in a function, the variable is visible only within the function. </a:t>
            </a:r>
            <a:r>
              <a:rPr lang="en-US" dirty="0" smtClean="0"/>
              <a:t>Y</a:t>
            </a:r>
          </a:p>
          <a:p>
            <a:r>
              <a:rPr lang="en-US" dirty="0" smtClean="0"/>
              <a:t>One can't </a:t>
            </a:r>
            <a:r>
              <a:rPr lang="en-US" dirty="0"/>
              <a:t>access it outside the function. </a:t>
            </a:r>
            <a:endParaRPr lang="en-US" dirty="0" smtClean="0"/>
          </a:p>
          <a:p>
            <a:r>
              <a:rPr lang="en-US" b="1" dirty="0" err="1" smtClean="0"/>
              <a:t>var</a:t>
            </a:r>
            <a:r>
              <a:rPr lang="en-US" dirty="0"/>
              <a:t> is the keyword to define variable for a function-scope accessibility.</a:t>
            </a:r>
          </a:p>
          <a:p>
            <a:endParaRPr lang="en-US" dirty="0"/>
          </a:p>
        </p:txBody>
      </p:sp>
      <p:sp>
        <p:nvSpPr>
          <p:cNvPr id="3" name="Title 2"/>
          <p:cNvSpPr>
            <a:spLocks noGrp="1"/>
          </p:cNvSpPr>
          <p:nvPr>
            <p:ph type="title"/>
          </p:nvPr>
        </p:nvSpPr>
        <p:spPr/>
        <p:txBody>
          <a:bodyPr/>
          <a:lstStyle/>
          <a:p>
            <a:r>
              <a:rPr lang="en-IN" dirty="0" smtClean="0"/>
              <a:t>Scope</a:t>
            </a:r>
            <a:endParaRPr lang="en-IN" dirty="0"/>
          </a:p>
        </p:txBody>
      </p:sp>
    </p:spTree>
    <p:extLst>
      <p:ext uri="{BB962C8B-B14F-4D97-AF65-F5344CB8AC3E}">
        <p14:creationId xmlns:p14="http://schemas.microsoft.com/office/powerpoint/2010/main" val="35593346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Block Scope</a:t>
            </a:r>
          </a:p>
          <a:p>
            <a:r>
              <a:rPr lang="en-US" dirty="0"/>
              <a:t>A block scope is the area within if, switch conditions or for and while loops. </a:t>
            </a:r>
            <a:endParaRPr lang="en-US" dirty="0" smtClean="0"/>
          </a:p>
          <a:p>
            <a:r>
              <a:rPr lang="en-US" dirty="0" smtClean="0"/>
              <a:t>Generally </a:t>
            </a:r>
            <a:r>
              <a:rPr lang="en-US" dirty="0"/>
              <a:t>speaking, whenever you see {curly brackets}, it is a block. </a:t>
            </a:r>
            <a:endParaRPr lang="en-US" dirty="0" smtClean="0"/>
          </a:p>
          <a:p>
            <a:r>
              <a:rPr lang="en-US" dirty="0" smtClean="0"/>
              <a:t>In </a:t>
            </a:r>
            <a:r>
              <a:rPr lang="en-US" dirty="0"/>
              <a:t>ES6, </a:t>
            </a:r>
            <a:r>
              <a:rPr lang="en-US" dirty="0" err="1"/>
              <a:t>const</a:t>
            </a:r>
            <a:r>
              <a:rPr lang="en-US" dirty="0"/>
              <a:t> and let keywords allow developers to declare variables in the block scope, which means those variables exist only within the corresponding block</a:t>
            </a:r>
            <a:r>
              <a:rPr lang="en-US" dirty="0" smtClean="0"/>
              <a:t>.</a:t>
            </a:r>
          </a:p>
          <a:p>
            <a:endParaRPr lang="en-US" dirty="0"/>
          </a:p>
          <a:p>
            <a:endParaRPr lang="en-US" dirty="0"/>
          </a:p>
        </p:txBody>
      </p:sp>
      <p:sp>
        <p:nvSpPr>
          <p:cNvPr id="3" name="Title 2"/>
          <p:cNvSpPr>
            <a:spLocks noGrp="1"/>
          </p:cNvSpPr>
          <p:nvPr>
            <p:ph type="title"/>
          </p:nvPr>
        </p:nvSpPr>
        <p:spPr/>
        <p:txBody>
          <a:bodyPr/>
          <a:lstStyle/>
          <a:p>
            <a:r>
              <a:rPr lang="en-IN" dirty="0" smtClean="0"/>
              <a:t>Scope</a:t>
            </a:r>
            <a:endParaRPr lang="en-IN" dirty="0"/>
          </a:p>
        </p:txBody>
      </p:sp>
    </p:spTree>
    <p:extLst>
      <p:ext uri="{BB962C8B-B14F-4D97-AF65-F5344CB8AC3E}">
        <p14:creationId xmlns:p14="http://schemas.microsoft.com/office/powerpoint/2010/main" val="26182155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dirty="0"/>
              <a:t>function foo(){</a:t>
            </a:r>
          </a:p>
          <a:p>
            <a:pPr marL="0" indent="0">
              <a:buNone/>
            </a:pPr>
            <a:r>
              <a:rPr lang="en-US" dirty="0"/>
              <a:t>    if(true){</a:t>
            </a:r>
          </a:p>
          <a:p>
            <a:pPr marL="0" indent="0">
              <a:buNone/>
            </a:pPr>
            <a:r>
              <a:rPr lang="en-US" dirty="0"/>
              <a:t>        </a:t>
            </a:r>
            <a:r>
              <a:rPr lang="en-US" dirty="0" err="1"/>
              <a:t>var</a:t>
            </a:r>
            <a:r>
              <a:rPr lang="en-US" dirty="0"/>
              <a:t> fruit1 = 'apple';        //exist in function scope</a:t>
            </a:r>
          </a:p>
          <a:p>
            <a:pPr marL="0" indent="0">
              <a:buNone/>
            </a:pPr>
            <a:r>
              <a:rPr lang="en-US" dirty="0"/>
              <a:t>        </a:t>
            </a:r>
            <a:r>
              <a:rPr lang="en-US" dirty="0" err="1"/>
              <a:t>const</a:t>
            </a:r>
            <a:r>
              <a:rPr lang="en-US" dirty="0"/>
              <a:t> fruit2 = 'banana';     //exist in block scope</a:t>
            </a:r>
          </a:p>
          <a:p>
            <a:pPr marL="0" indent="0">
              <a:buNone/>
            </a:pPr>
            <a:r>
              <a:rPr lang="en-US" dirty="0"/>
              <a:t>        let fruit3 = 'strawberry';   //exist in block scope</a:t>
            </a:r>
          </a:p>
          <a:p>
            <a:pPr marL="0" indent="0">
              <a:buNone/>
            </a:pPr>
            <a:endParaRPr lang="en-US" dirty="0"/>
          </a:p>
          <a:p>
            <a:pPr marL="0" indent="0">
              <a:buNone/>
            </a:pPr>
            <a:r>
              <a:rPr lang="en-US" dirty="0"/>
              <a:t>    }</a:t>
            </a:r>
          </a:p>
          <a:p>
            <a:pPr marL="0" indent="0">
              <a:buNone/>
            </a:pPr>
            <a:r>
              <a:rPr lang="en-US" dirty="0"/>
              <a:t>    console.log(fruit1);</a:t>
            </a:r>
          </a:p>
          <a:p>
            <a:pPr marL="0" indent="0">
              <a:buNone/>
            </a:pPr>
            <a:r>
              <a:rPr lang="en-US" dirty="0"/>
              <a:t>    console.log(fruit2);</a:t>
            </a:r>
          </a:p>
          <a:p>
            <a:pPr marL="0" indent="0">
              <a:buNone/>
            </a:pPr>
            <a:r>
              <a:rPr lang="en-US" dirty="0"/>
              <a:t>    console.log(fruit3);</a:t>
            </a:r>
          </a:p>
          <a:p>
            <a:pPr marL="0" indent="0">
              <a:buNone/>
            </a:pPr>
            <a:r>
              <a:rPr lang="en-US" dirty="0"/>
              <a:t>}</a:t>
            </a:r>
          </a:p>
          <a:p>
            <a:pPr marL="0" indent="0">
              <a:buNone/>
            </a:pPr>
            <a:endParaRPr lang="en-US" dirty="0"/>
          </a:p>
          <a:p>
            <a:pPr marL="0" indent="0">
              <a:buNone/>
            </a:pPr>
            <a:r>
              <a:rPr lang="en-US" dirty="0"/>
              <a:t>foo();</a:t>
            </a:r>
          </a:p>
          <a:p>
            <a:endParaRPr lang="en-US" dirty="0"/>
          </a:p>
        </p:txBody>
      </p:sp>
      <p:sp>
        <p:nvSpPr>
          <p:cNvPr id="3" name="Title 2"/>
          <p:cNvSpPr>
            <a:spLocks noGrp="1"/>
          </p:cNvSpPr>
          <p:nvPr>
            <p:ph type="title"/>
          </p:nvPr>
        </p:nvSpPr>
        <p:spPr/>
        <p:txBody>
          <a:bodyPr/>
          <a:lstStyle/>
          <a:p>
            <a:r>
              <a:rPr lang="en-IN" dirty="0" smtClean="0"/>
              <a:t>Scope</a:t>
            </a:r>
            <a:endParaRPr lang="en-IN" dirty="0"/>
          </a:p>
        </p:txBody>
      </p:sp>
    </p:spTree>
    <p:extLst>
      <p:ext uri="{BB962C8B-B14F-4D97-AF65-F5344CB8AC3E}">
        <p14:creationId xmlns:p14="http://schemas.microsoft.com/office/powerpoint/2010/main" val="31773089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US" dirty="0"/>
              <a:t>Facts</a:t>
            </a:r>
          </a:p>
          <a:p>
            <a:r>
              <a:rPr lang="en-US" dirty="0"/>
              <a:t>JavaScript has 2 kinds of variable types: primitive and reference.</a:t>
            </a:r>
          </a:p>
          <a:p>
            <a:r>
              <a:rPr lang="en-US" dirty="0"/>
              <a:t>A fixed amount of memory is reserved after creation of every variable.</a:t>
            </a:r>
          </a:p>
          <a:p>
            <a:r>
              <a:rPr lang="en-US" dirty="0"/>
              <a:t>When a variable is copied, it's in-memory value is copied.</a:t>
            </a:r>
          </a:p>
          <a:p>
            <a:r>
              <a:rPr lang="en-US" dirty="0"/>
              <a:t>Passing a variable to a function via a call also creates a copy of that variable.</a:t>
            </a:r>
            <a:endParaRPr lang="en-IN" dirty="0"/>
          </a:p>
        </p:txBody>
      </p:sp>
      <p:sp>
        <p:nvSpPr>
          <p:cNvPr id="3" name="Title 2"/>
          <p:cNvSpPr>
            <a:spLocks noGrp="1"/>
          </p:cNvSpPr>
          <p:nvPr>
            <p:ph type="title"/>
          </p:nvPr>
        </p:nvSpPr>
        <p:spPr/>
        <p:txBody>
          <a:bodyPr/>
          <a:lstStyle/>
          <a:p>
            <a:r>
              <a:rPr lang="en-US" dirty="0"/>
              <a:t>Primitive Types &amp; Reference Types in JavaScript</a:t>
            </a:r>
            <a:br>
              <a:rPr lang="en-US" dirty="0"/>
            </a:br>
            <a:endParaRPr lang="en-IN" dirty="0"/>
          </a:p>
        </p:txBody>
      </p:sp>
    </p:spTree>
    <p:extLst>
      <p:ext uri="{BB962C8B-B14F-4D97-AF65-F5344CB8AC3E}">
        <p14:creationId xmlns:p14="http://schemas.microsoft.com/office/powerpoint/2010/main" val="2272091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//result:</a:t>
            </a:r>
          </a:p>
          <a:p>
            <a:r>
              <a:rPr lang="en-US" dirty="0"/>
              <a:t>//apple</a:t>
            </a:r>
          </a:p>
          <a:p>
            <a:r>
              <a:rPr lang="en-US" dirty="0"/>
              <a:t>//error: fruit2 is not defined</a:t>
            </a:r>
          </a:p>
          <a:p>
            <a:r>
              <a:rPr lang="en-US" dirty="0"/>
              <a:t>//error: fruit3 is not defined</a:t>
            </a:r>
          </a:p>
          <a:p>
            <a:endParaRPr lang="en-US" dirty="0"/>
          </a:p>
        </p:txBody>
      </p:sp>
      <p:sp>
        <p:nvSpPr>
          <p:cNvPr id="3" name="Title 2"/>
          <p:cNvSpPr>
            <a:spLocks noGrp="1"/>
          </p:cNvSpPr>
          <p:nvPr>
            <p:ph type="title"/>
          </p:nvPr>
        </p:nvSpPr>
        <p:spPr/>
        <p:txBody>
          <a:bodyPr/>
          <a:lstStyle/>
          <a:p>
            <a:r>
              <a:rPr lang="en-IN" dirty="0" smtClean="0"/>
              <a:t>Scope</a:t>
            </a:r>
            <a:endParaRPr lang="en-IN" dirty="0"/>
          </a:p>
        </p:txBody>
      </p:sp>
    </p:spTree>
    <p:extLst>
      <p:ext uri="{BB962C8B-B14F-4D97-AF65-F5344CB8AC3E}">
        <p14:creationId xmlns:p14="http://schemas.microsoft.com/office/powerpoint/2010/main" val="41259703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Lexical Scope</a:t>
            </a:r>
          </a:p>
          <a:p>
            <a:r>
              <a:rPr lang="en-US" dirty="0"/>
              <a:t>Another point to mention is the lexical scope. </a:t>
            </a:r>
            <a:endParaRPr lang="en-US" dirty="0" smtClean="0"/>
          </a:p>
          <a:p>
            <a:r>
              <a:rPr lang="en-US" dirty="0" smtClean="0"/>
              <a:t>Lexical </a:t>
            </a:r>
            <a:r>
              <a:rPr lang="en-US" dirty="0"/>
              <a:t>scope means the children scope have the access to the variables defined in the parent scope. </a:t>
            </a:r>
            <a:endParaRPr lang="en-US" dirty="0" smtClean="0"/>
          </a:p>
          <a:p>
            <a:r>
              <a:rPr lang="en-US" dirty="0" smtClean="0"/>
              <a:t>The </a:t>
            </a:r>
            <a:r>
              <a:rPr lang="en-US" dirty="0"/>
              <a:t>children functions are lexically bound to the execution context of their parents.</a:t>
            </a:r>
          </a:p>
        </p:txBody>
      </p:sp>
      <p:sp>
        <p:nvSpPr>
          <p:cNvPr id="3" name="Title 2"/>
          <p:cNvSpPr>
            <a:spLocks noGrp="1"/>
          </p:cNvSpPr>
          <p:nvPr>
            <p:ph type="title"/>
          </p:nvPr>
        </p:nvSpPr>
        <p:spPr/>
        <p:txBody>
          <a:bodyPr/>
          <a:lstStyle/>
          <a:p>
            <a:r>
              <a:rPr lang="en-IN" dirty="0" smtClean="0"/>
              <a:t>Scope</a:t>
            </a:r>
            <a:endParaRPr lang="en-IN" dirty="0"/>
          </a:p>
        </p:txBody>
      </p:sp>
    </p:spTree>
    <p:extLst>
      <p:ext uri="{BB962C8B-B14F-4D97-AF65-F5344CB8AC3E}">
        <p14:creationId xmlns:p14="http://schemas.microsoft.com/office/powerpoint/2010/main" val="38301705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dirty="0"/>
              <a:t>function foo1(){</a:t>
            </a:r>
          </a:p>
          <a:p>
            <a:r>
              <a:rPr lang="en-US" dirty="0"/>
              <a:t>    </a:t>
            </a:r>
            <a:r>
              <a:rPr lang="en-US" dirty="0" err="1"/>
              <a:t>var</a:t>
            </a:r>
            <a:r>
              <a:rPr lang="en-US" dirty="0"/>
              <a:t> fruit1 = 'apple';        </a:t>
            </a:r>
          </a:p>
          <a:p>
            <a:r>
              <a:rPr lang="en-US" dirty="0"/>
              <a:t>    </a:t>
            </a:r>
            <a:r>
              <a:rPr lang="en-US" dirty="0" err="1"/>
              <a:t>const</a:t>
            </a:r>
            <a:r>
              <a:rPr lang="en-US" dirty="0"/>
              <a:t> fruit2 = 'banana';     </a:t>
            </a:r>
          </a:p>
          <a:p>
            <a:r>
              <a:rPr lang="en-US" dirty="0"/>
              <a:t>    let fruit3 = 'strawberry';</a:t>
            </a:r>
          </a:p>
          <a:p>
            <a:r>
              <a:rPr lang="en-US" dirty="0"/>
              <a:t>    function foo2(){</a:t>
            </a:r>
          </a:p>
          <a:p>
            <a:r>
              <a:rPr lang="en-US" dirty="0"/>
              <a:t>        console.log(fruit1);</a:t>
            </a:r>
          </a:p>
          <a:p>
            <a:r>
              <a:rPr lang="en-US" dirty="0"/>
              <a:t>        console.log(fruit2);</a:t>
            </a:r>
          </a:p>
          <a:p>
            <a:r>
              <a:rPr lang="en-US" dirty="0"/>
              <a:t>        console.log(fruit3);</a:t>
            </a:r>
          </a:p>
          <a:p>
            <a:r>
              <a:rPr lang="en-US" dirty="0"/>
              <a:t>    }</a:t>
            </a:r>
          </a:p>
          <a:p>
            <a:r>
              <a:rPr lang="en-US" dirty="0"/>
              <a:t>    foo2();</a:t>
            </a:r>
          </a:p>
          <a:p>
            <a:r>
              <a:rPr lang="en-US" dirty="0"/>
              <a:t>}</a:t>
            </a:r>
          </a:p>
          <a:p>
            <a:endParaRPr lang="en-US" dirty="0"/>
          </a:p>
          <a:p>
            <a:r>
              <a:rPr lang="en-US" dirty="0"/>
              <a:t>foo1();</a:t>
            </a:r>
          </a:p>
        </p:txBody>
      </p:sp>
      <p:sp>
        <p:nvSpPr>
          <p:cNvPr id="3" name="Title 2"/>
          <p:cNvSpPr>
            <a:spLocks noGrp="1"/>
          </p:cNvSpPr>
          <p:nvPr>
            <p:ph type="title"/>
          </p:nvPr>
        </p:nvSpPr>
        <p:spPr/>
        <p:txBody>
          <a:bodyPr/>
          <a:lstStyle/>
          <a:p>
            <a:r>
              <a:rPr lang="en-IN" dirty="0" smtClean="0"/>
              <a:t>Scope</a:t>
            </a:r>
            <a:endParaRPr lang="en-IN" dirty="0"/>
          </a:p>
        </p:txBody>
      </p:sp>
    </p:spTree>
    <p:extLst>
      <p:ext uri="{BB962C8B-B14F-4D97-AF65-F5344CB8AC3E}">
        <p14:creationId xmlns:p14="http://schemas.microsoft.com/office/powerpoint/2010/main" val="30100196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//result:</a:t>
            </a:r>
          </a:p>
          <a:p>
            <a:r>
              <a:rPr lang="en-US" dirty="0"/>
              <a:t>//apple</a:t>
            </a:r>
          </a:p>
          <a:p>
            <a:r>
              <a:rPr lang="en-US" dirty="0"/>
              <a:t>//banana</a:t>
            </a:r>
          </a:p>
          <a:p>
            <a:r>
              <a:rPr lang="en-US" dirty="0"/>
              <a:t>//strawberry</a:t>
            </a:r>
          </a:p>
        </p:txBody>
      </p:sp>
      <p:sp>
        <p:nvSpPr>
          <p:cNvPr id="3" name="Title 2"/>
          <p:cNvSpPr>
            <a:spLocks noGrp="1"/>
          </p:cNvSpPr>
          <p:nvPr>
            <p:ph type="title"/>
          </p:nvPr>
        </p:nvSpPr>
        <p:spPr/>
        <p:txBody>
          <a:bodyPr/>
          <a:lstStyle/>
          <a:p>
            <a:r>
              <a:rPr lang="en-IN" dirty="0" smtClean="0"/>
              <a:t>Scope</a:t>
            </a:r>
            <a:endParaRPr lang="en-IN" dirty="0"/>
          </a:p>
        </p:txBody>
      </p:sp>
    </p:spTree>
    <p:extLst>
      <p:ext uri="{BB962C8B-B14F-4D97-AF65-F5344CB8AC3E}">
        <p14:creationId xmlns:p14="http://schemas.microsoft.com/office/powerpoint/2010/main" val="25053886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No Block Level </a:t>
            </a:r>
            <a:r>
              <a:rPr lang="en-US" dirty="0" smtClean="0"/>
              <a:t>Scope</a:t>
            </a:r>
          </a:p>
          <a:p>
            <a:r>
              <a:rPr lang="en-US" dirty="0" smtClean="0"/>
              <a:t>JavaScript </a:t>
            </a:r>
            <a:r>
              <a:rPr lang="en-US" dirty="0"/>
              <a:t>does not allow block level scope inside { </a:t>
            </a:r>
            <a:r>
              <a:rPr lang="en-US" dirty="0" smtClean="0"/>
              <a:t>}.</a:t>
            </a:r>
          </a:p>
          <a:p>
            <a:r>
              <a:rPr lang="en-US" smtClean="0"/>
              <a:t>For </a:t>
            </a:r>
            <a:r>
              <a:rPr lang="en-US" dirty="0"/>
              <a:t>example, variables defined in if block can be accessed outside if block, inside a </a:t>
            </a:r>
            <a:r>
              <a:rPr lang="en-US"/>
              <a:t>function</a:t>
            </a:r>
            <a:r>
              <a:rPr lang="en-US" smtClean="0"/>
              <a:t>.</a:t>
            </a:r>
          </a:p>
          <a:p>
            <a:endParaRPr lang="en-US" dirty="0"/>
          </a:p>
        </p:txBody>
      </p:sp>
      <p:sp>
        <p:nvSpPr>
          <p:cNvPr id="3" name="Title 2"/>
          <p:cNvSpPr>
            <a:spLocks noGrp="1"/>
          </p:cNvSpPr>
          <p:nvPr>
            <p:ph type="title"/>
          </p:nvPr>
        </p:nvSpPr>
        <p:spPr/>
        <p:txBody>
          <a:bodyPr/>
          <a:lstStyle/>
          <a:p>
            <a:r>
              <a:rPr lang="en-IN" dirty="0" smtClean="0"/>
              <a:t>Scope</a:t>
            </a:r>
            <a:endParaRPr lang="en-IN" dirty="0"/>
          </a:p>
        </p:txBody>
      </p:sp>
    </p:spTree>
    <p:extLst>
      <p:ext uri="{BB962C8B-B14F-4D97-AF65-F5344CB8AC3E}">
        <p14:creationId xmlns:p14="http://schemas.microsoft.com/office/powerpoint/2010/main" val="6991862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Execution context (EC) is defined as the environment in which </a:t>
            </a:r>
            <a:r>
              <a:rPr lang="en-US" dirty="0" smtClean="0"/>
              <a:t>JavaScript </a:t>
            </a:r>
            <a:r>
              <a:rPr lang="en-US" dirty="0"/>
              <a:t>code is executed</a:t>
            </a:r>
            <a:r>
              <a:rPr lang="en-US" dirty="0" smtClean="0"/>
              <a:t>.</a:t>
            </a:r>
          </a:p>
          <a:p>
            <a:r>
              <a:rPr lang="en-US" dirty="0"/>
              <a:t>Execution context in JavaScript are of three types</a:t>
            </a:r>
            <a:r>
              <a:rPr lang="en-US" dirty="0" smtClean="0"/>
              <a:t>:</a:t>
            </a:r>
          </a:p>
          <a:p>
            <a:r>
              <a:rPr lang="en-US" b="1" dirty="0"/>
              <a:t>Global execution context (GEC)</a:t>
            </a:r>
            <a:r>
              <a:rPr lang="en-US" dirty="0"/>
              <a:t>: This is the default execution context in which JS code start its execution when the file first loads in the browser. All the global code are executed inside global execution context.</a:t>
            </a:r>
            <a:r>
              <a:rPr lang="en-US" dirty="0" smtClean="0"/>
              <a:t> </a:t>
            </a:r>
          </a:p>
        </p:txBody>
      </p:sp>
      <p:sp>
        <p:nvSpPr>
          <p:cNvPr id="3" name="Title 2"/>
          <p:cNvSpPr>
            <a:spLocks noGrp="1"/>
          </p:cNvSpPr>
          <p:nvPr>
            <p:ph type="title"/>
          </p:nvPr>
        </p:nvSpPr>
        <p:spPr/>
        <p:txBody>
          <a:bodyPr>
            <a:normAutofit/>
          </a:bodyPr>
          <a:lstStyle/>
          <a:p>
            <a:r>
              <a:rPr lang="en-IN" dirty="0"/>
              <a:t>Execution context, Scope chain and JavaScript </a:t>
            </a:r>
            <a:r>
              <a:rPr lang="en-IN" dirty="0" smtClean="0"/>
              <a:t>internals</a:t>
            </a:r>
            <a:endParaRPr lang="en-IN" dirty="0"/>
          </a:p>
        </p:txBody>
      </p:sp>
    </p:spTree>
    <p:extLst>
      <p:ext uri="{BB962C8B-B14F-4D97-AF65-F5344CB8AC3E}">
        <p14:creationId xmlns:p14="http://schemas.microsoft.com/office/powerpoint/2010/main" val="8915888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Functional execution context (FEC): Functional execution context is defined as the context created by the execution of code inside a function. </a:t>
            </a:r>
            <a:endParaRPr lang="en-US" dirty="0" smtClean="0"/>
          </a:p>
          <a:p>
            <a:r>
              <a:rPr lang="en-US" dirty="0" smtClean="0"/>
              <a:t>Each </a:t>
            </a:r>
            <a:r>
              <a:rPr lang="en-US" dirty="0"/>
              <a:t>function has its own execution context. It can be more than one. </a:t>
            </a:r>
            <a:endParaRPr lang="en-US" dirty="0" smtClean="0"/>
          </a:p>
          <a:p>
            <a:r>
              <a:rPr lang="en-US" dirty="0" smtClean="0"/>
              <a:t>Functional </a:t>
            </a:r>
            <a:r>
              <a:rPr lang="en-US" dirty="0"/>
              <a:t>execution context have access to all the code of global execution context. </a:t>
            </a:r>
            <a:endParaRPr lang="en-US" dirty="0" smtClean="0"/>
          </a:p>
        </p:txBody>
      </p:sp>
      <p:sp>
        <p:nvSpPr>
          <p:cNvPr id="3" name="Title 2"/>
          <p:cNvSpPr>
            <a:spLocks noGrp="1"/>
          </p:cNvSpPr>
          <p:nvPr>
            <p:ph type="title"/>
          </p:nvPr>
        </p:nvSpPr>
        <p:spPr/>
        <p:txBody>
          <a:bodyPr>
            <a:normAutofit/>
          </a:bodyPr>
          <a:lstStyle/>
          <a:p>
            <a:r>
              <a:rPr lang="en-IN" dirty="0"/>
              <a:t>Execution context, Scope chain and JavaScript </a:t>
            </a:r>
            <a:r>
              <a:rPr lang="en-IN" dirty="0" smtClean="0"/>
              <a:t>internals</a:t>
            </a:r>
            <a:endParaRPr lang="en-IN" dirty="0"/>
          </a:p>
        </p:txBody>
      </p:sp>
    </p:spTree>
    <p:extLst>
      <p:ext uri="{BB962C8B-B14F-4D97-AF65-F5344CB8AC3E}">
        <p14:creationId xmlns:p14="http://schemas.microsoft.com/office/powerpoint/2010/main" val="19111895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Eval</a:t>
            </a:r>
            <a:r>
              <a:rPr lang="en-US" dirty="0"/>
              <a:t>: Execution context inside </a:t>
            </a:r>
            <a:r>
              <a:rPr lang="en-US" dirty="0" err="1"/>
              <a:t>eval</a:t>
            </a:r>
            <a:r>
              <a:rPr lang="en-US" dirty="0"/>
              <a:t> function.</a:t>
            </a:r>
            <a:endParaRPr lang="en-US" dirty="0" smtClean="0"/>
          </a:p>
        </p:txBody>
      </p:sp>
      <p:sp>
        <p:nvSpPr>
          <p:cNvPr id="3" name="Title 2"/>
          <p:cNvSpPr>
            <a:spLocks noGrp="1"/>
          </p:cNvSpPr>
          <p:nvPr>
            <p:ph type="title"/>
          </p:nvPr>
        </p:nvSpPr>
        <p:spPr/>
        <p:txBody>
          <a:bodyPr>
            <a:normAutofit/>
          </a:bodyPr>
          <a:lstStyle/>
          <a:p>
            <a:r>
              <a:rPr lang="en-IN" dirty="0"/>
              <a:t>Execution context, Scope chain and JavaScript </a:t>
            </a:r>
            <a:r>
              <a:rPr lang="en-IN" dirty="0" smtClean="0"/>
              <a:t>internals</a:t>
            </a:r>
            <a:endParaRPr lang="en-IN" dirty="0"/>
          </a:p>
        </p:txBody>
      </p:sp>
    </p:spTree>
    <p:extLst>
      <p:ext uri="{BB962C8B-B14F-4D97-AF65-F5344CB8AC3E}">
        <p14:creationId xmlns:p14="http://schemas.microsoft.com/office/powerpoint/2010/main" val="21868462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hackernoon.com/hn-images/1*bDebsOuhRx9NMyvLHY2zxA.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8687613" cy="463867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IN" dirty="0"/>
              <a:t>Execution context stack (ECS):</a:t>
            </a:r>
          </a:p>
        </p:txBody>
      </p:sp>
    </p:spTree>
    <p:extLst>
      <p:ext uri="{BB962C8B-B14F-4D97-AF65-F5344CB8AC3E}">
        <p14:creationId xmlns:p14="http://schemas.microsoft.com/office/powerpoint/2010/main" val="16388088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US" b="0" dirty="0">
                <a:solidFill>
                  <a:schemeClr val="tx1"/>
                </a:solidFill>
              </a:rPr>
              <a:t>JavaScript engine creates the execution context in the following two stages</a:t>
            </a:r>
            <a:r>
              <a:rPr lang="en-US" b="0" dirty="0" smtClean="0">
                <a:solidFill>
                  <a:schemeClr val="tx1"/>
                </a:solidFill>
              </a:rPr>
              <a:t>:</a:t>
            </a:r>
          </a:p>
          <a:p>
            <a:endParaRPr lang="en-US" b="0" dirty="0">
              <a:solidFill>
                <a:schemeClr val="tx1"/>
              </a:solidFill>
            </a:endParaRPr>
          </a:p>
          <a:p>
            <a:pPr marL="574675" lvl="1" indent="-342900"/>
            <a:r>
              <a:rPr lang="en-US" b="0" dirty="0">
                <a:solidFill>
                  <a:schemeClr val="tx1"/>
                </a:solidFill>
              </a:rPr>
              <a:t>Creation phase</a:t>
            </a:r>
          </a:p>
          <a:p>
            <a:pPr marL="574675" lvl="1" indent="-342900"/>
            <a:r>
              <a:rPr lang="en-US" b="0" dirty="0" smtClean="0">
                <a:solidFill>
                  <a:schemeClr val="tx1"/>
                </a:solidFill>
              </a:rPr>
              <a:t>Execution phase</a:t>
            </a:r>
          </a:p>
          <a:p>
            <a:pPr marL="574675" lvl="1" indent="-342900"/>
            <a:endParaRPr lang="en-US" b="0" dirty="0" smtClean="0">
              <a:solidFill>
                <a:schemeClr val="tx1"/>
              </a:solidFill>
            </a:endParaRPr>
          </a:p>
          <a:p>
            <a:pPr marL="574675" lvl="1" indent="-342900"/>
            <a:r>
              <a:rPr lang="en-US" dirty="0"/>
              <a:t>Creation phase is the phase in which JS engines has called a function but its execution has not started. In the creation phase, JS engine is in the compilation phase and it scans over the function to compile the code.</a:t>
            </a:r>
            <a:endParaRPr lang="en-IN" b="0" dirty="0">
              <a:solidFill>
                <a:schemeClr val="tx1"/>
              </a:solidFill>
            </a:endParaRPr>
          </a:p>
        </p:txBody>
      </p:sp>
      <p:sp>
        <p:nvSpPr>
          <p:cNvPr id="3" name="Title 2"/>
          <p:cNvSpPr>
            <a:spLocks noGrp="1"/>
          </p:cNvSpPr>
          <p:nvPr>
            <p:ph type="title"/>
          </p:nvPr>
        </p:nvSpPr>
        <p:spPr/>
        <p:txBody>
          <a:bodyPr/>
          <a:lstStyle/>
          <a:p>
            <a:r>
              <a:rPr lang="en-IN" dirty="0" smtClean="0"/>
              <a:t>Execution Context</a:t>
            </a:r>
            <a:endParaRPr lang="en-IN" dirty="0"/>
          </a:p>
        </p:txBody>
      </p:sp>
    </p:spTree>
    <p:extLst>
      <p:ext uri="{BB962C8B-B14F-4D97-AF65-F5344CB8AC3E}">
        <p14:creationId xmlns:p14="http://schemas.microsoft.com/office/powerpoint/2010/main" val="19387411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The in-memory value of a primitive type is it's actual value (e.g. </a:t>
            </a:r>
            <a:r>
              <a:rPr lang="en-US" dirty="0" err="1"/>
              <a:t>boolean</a:t>
            </a:r>
            <a:r>
              <a:rPr lang="en-US" dirty="0"/>
              <a:t> true, number 42). A primitive type can be stored in the fixed amount of memory available</a:t>
            </a:r>
            <a:r>
              <a:rPr lang="en-US" dirty="0" smtClean="0"/>
              <a:t>.</a:t>
            </a:r>
            <a:endParaRPr lang="en-US" dirty="0"/>
          </a:p>
          <a:p>
            <a:r>
              <a:rPr lang="en-US" dirty="0"/>
              <a:t>null</a:t>
            </a:r>
          </a:p>
          <a:p>
            <a:r>
              <a:rPr lang="en-US" dirty="0"/>
              <a:t>undefined</a:t>
            </a:r>
          </a:p>
          <a:p>
            <a:r>
              <a:rPr lang="en-US" dirty="0"/>
              <a:t>Boolean</a:t>
            </a:r>
          </a:p>
          <a:p>
            <a:r>
              <a:rPr lang="en-US" dirty="0"/>
              <a:t>Number</a:t>
            </a:r>
          </a:p>
          <a:p>
            <a:r>
              <a:rPr lang="en-US" dirty="0"/>
              <a:t>String</a:t>
            </a:r>
          </a:p>
          <a:p>
            <a:r>
              <a:rPr lang="en-US" dirty="0"/>
              <a:t>Primitive types are also known as: scalar types or simple types.</a:t>
            </a:r>
            <a:endParaRPr lang="en-IN" dirty="0"/>
          </a:p>
        </p:txBody>
      </p:sp>
      <p:sp>
        <p:nvSpPr>
          <p:cNvPr id="3" name="Title 2"/>
          <p:cNvSpPr>
            <a:spLocks noGrp="1"/>
          </p:cNvSpPr>
          <p:nvPr>
            <p:ph type="title"/>
          </p:nvPr>
        </p:nvSpPr>
        <p:spPr/>
        <p:txBody>
          <a:bodyPr/>
          <a:lstStyle/>
          <a:p>
            <a:r>
              <a:rPr lang="en-IN" dirty="0"/>
              <a:t>Primitive Types</a:t>
            </a:r>
            <a:br>
              <a:rPr lang="en-IN" dirty="0"/>
            </a:br>
            <a:endParaRPr lang="en-IN" dirty="0"/>
          </a:p>
        </p:txBody>
      </p:sp>
    </p:spTree>
    <p:extLst>
      <p:ext uri="{BB962C8B-B14F-4D97-AF65-F5344CB8AC3E}">
        <p14:creationId xmlns:p14="http://schemas.microsoft.com/office/powerpoint/2010/main" val="27123796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fontScale="85000" lnSpcReduction="20000"/>
          </a:bodyPr>
          <a:lstStyle/>
          <a:p>
            <a:r>
              <a:rPr lang="en-US" b="0" dirty="0">
                <a:solidFill>
                  <a:schemeClr val="tx1"/>
                </a:solidFill>
              </a:rPr>
              <a:t>In creation phase, JS engine performs the following task</a:t>
            </a:r>
            <a:r>
              <a:rPr lang="en-US" b="0" dirty="0" smtClean="0">
                <a:solidFill>
                  <a:schemeClr val="tx1"/>
                </a:solidFill>
              </a:rPr>
              <a:t>:</a:t>
            </a:r>
            <a:endParaRPr lang="en-US" b="0" dirty="0">
              <a:solidFill>
                <a:schemeClr val="tx1"/>
              </a:solidFill>
            </a:endParaRPr>
          </a:p>
          <a:p>
            <a:r>
              <a:rPr lang="en-US" b="0" dirty="0">
                <a:solidFill>
                  <a:srgbClr val="FF0000"/>
                </a:solidFill>
              </a:rPr>
              <a:t>Creates the Activation object or the variable object: </a:t>
            </a:r>
            <a:endParaRPr lang="en-US" b="0" dirty="0" smtClean="0">
              <a:solidFill>
                <a:srgbClr val="FF0000"/>
              </a:solidFill>
            </a:endParaRPr>
          </a:p>
          <a:p>
            <a:r>
              <a:rPr lang="en-US" b="0" dirty="0" smtClean="0">
                <a:solidFill>
                  <a:schemeClr val="tx1"/>
                </a:solidFill>
              </a:rPr>
              <a:t>Activation </a:t>
            </a:r>
            <a:r>
              <a:rPr lang="en-US" b="0" dirty="0">
                <a:solidFill>
                  <a:schemeClr val="tx1"/>
                </a:solidFill>
              </a:rPr>
              <a:t>object is a special object in JS which contain all the variables, function arguments and inner functions declarations information. </a:t>
            </a:r>
            <a:endParaRPr lang="en-US" b="0" dirty="0" smtClean="0">
              <a:solidFill>
                <a:schemeClr val="tx1"/>
              </a:solidFill>
            </a:endParaRPr>
          </a:p>
          <a:p>
            <a:r>
              <a:rPr lang="en-US" b="0" dirty="0" smtClean="0">
                <a:solidFill>
                  <a:schemeClr val="tx1"/>
                </a:solidFill>
              </a:rPr>
              <a:t>As </a:t>
            </a:r>
            <a:r>
              <a:rPr lang="en-US" b="0" dirty="0">
                <a:solidFill>
                  <a:schemeClr val="tx1"/>
                </a:solidFill>
              </a:rPr>
              <a:t>activation object is a special object it does not have the </a:t>
            </a:r>
            <a:r>
              <a:rPr lang="en-US" b="0" dirty="0" err="1">
                <a:solidFill>
                  <a:schemeClr val="tx1"/>
                </a:solidFill>
              </a:rPr>
              <a:t>dunder</a:t>
            </a:r>
            <a:r>
              <a:rPr lang="en-US" b="0" dirty="0">
                <a:solidFill>
                  <a:schemeClr val="tx1"/>
                </a:solidFill>
              </a:rPr>
              <a:t> proto property.</a:t>
            </a:r>
          </a:p>
          <a:p>
            <a:r>
              <a:rPr lang="en-US" b="0" dirty="0">
                <a:solidFill>
                  <a:srgbClr val="FF0000"/>
                </a:solidFill>
              </a:rPr>
              <a:t>Creates the scope chain: </a:t>
            </a:r>
            <a:endParaRPr lang="en-US" b="0" dirty="0" smtClean="0">
              <a:solidFill>
                <a:srgbClr val="FF0000"/>
              </a:solidFill>
            </a:endParaRPr>
          </a:p>
          <a:p>
            <a:r>
              <a:rPr lang="en-US" b="0" dirty="0" smtClean="0">
                <a:solidFill>
                  <a:schemeClr val="tx1"/>
                </a:solidFill>
              </a:rPr>
              <a:t>Once </a:t>
            </a:r>
            <a:r>
              <a:rPr lang="en-US" b="0" dirty="0">
                <a:solidFill>
                  <a:schemeClr val="tx1"/>
                </a:solidFill>
              </a:rPr>
              <a:t>the activation object gets created, JS engine initializes the scope chain which is a list of all the variables objects inside which the current function exists. </a:t>
            </a:r>
            <a:endParaRPr lang="en-US" b="0" dirty="0" smtClean="0">
              <a:solidFill>
                <a:schemeClr val="tx1"/>
              </a:solidFill>
            </a:endParaRPr>
          </a:p>
          <a:p>
            <a:r>
              <a:rPr lang="en-US" b="0" dirty="0" smtClean="0">
                <a:solidFill>
                  <a:schemeClr val="tx1"/>
                </a:solidFill>
              </a:rPr>
              <a:t>This </a:t>
            </a:r>
            <a:r>
              <a:rPr lang="en-US" b="0" dirty="0">
                <a:solidFill>
                  <a:schemeClr val="tx1"/>
                </a:solidFill>
              </a:rPr>
              <a:t>also includes the variable object of global execution context. Scope chain also contains the current function variable object.</a:t>
            </a:r>
          </a:p>
          <a:p>
            <a:r>
              <a:rPr lang="en-US" b="0" dirty="0">
                <a:solidFill>
                  <a:srgbClr val="FF0000"/>
                </a:solidFill>
              </a:rPr>
              <a:t>Determines the value of this: </a:t>
            </a:r>
            <a:endParaRPr lang="en-US" b="0" dirty="0" smtClean="0">
              <a:solidFill>
                <a:srgbClr val="FF0000"/>
              </a:solidFill>
            </a:endParaRPr>
          </a:p>
          <a:p>
            <a:r>
              <a:rPr lang="en-US" b="0" dirty="0" smtClean="0">
                <a:solidFill>
                  <a:schemeClr val="tx1"/>
                </a:solidFill>
              </a:rPr>
              <a:t>After </a:t>
            </a:r>
            <a:r>
              <a:rPr lang="en-US" b="0" dirty="0">
                <a:solidFill>
                  <a:schemeClr val="tx1"/>
                </a:solidFill>
              </a:rPr>
              <a:t>the scope chain, JavaScript engine initialize the value of ‘this’.</a:t>
            </a:r>
            <a:endParaRPr lang="en-IN" b="0" dirty="0">
              <a:solidFill>
                <a:schemeClr val="tx1"/>
              </a:solidFill>
            </a:endParaRPr>
          </a:p>
        </p:txBody>
      </p:sp>
      <p:sp>
        <p:nvSpPr>
          <p:cNvPr id="3" name="Title 2"/>
          <p:cNvSpPr>
            <a:spLocks noGrp="1"/>
          </p:cNvSpPr>
          <p:nvPr>
            <p:ph type="title"/>
          </p:nvPr>
        </p:nvSpPr>
        <p:spPr/>
        <p:txBody>
          <a:bodyPr/>
          <a:lstStyle/>
          <a:p>
            <a:r>
              <a:rPr lang="en-IN" dirty="0" smtClean="0"/>
              <a:t>Execution Context</a:t>
            </a:r>
            <a:endParaRPr lang="en-IN" dirty="0"/>
          </a:p>
        </p:txBody>
      </p:sp>
    </p:spTree>
    <p:extLst>
      <p:ext uri="{BB962C8B-B14F-4D97-AF65-F5344CB8AC3E}">
        <p14:creationId xmlns:p14="http://schemas.microsoft.com/office/powerpoint/2010/main" val="28285831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2500" r="12500"/>
          <a:stretch/>
        </p:blipFill>
        <p:spPr>
          <a:xfrm>
            <a:off x="402566" y="304800"/>
            <a:ext cx="8153400" cy="6115050"/>
          </a:xfrm>
          <a:prstGeom prst="rect">
            <a:avLst/>
          </a:prstGeom>
        </p:spPr>
      </p:pic>
    </p:spTree>
    <p:extLst>
      <p:ext uri="{BB962C8B-B14F-4D97-AF65-F5344CB8AC3E}">
        <p14:creationId xmlns:p14="http://schemas.microsoft.com/office/powerpoint/2010/main" val="25863044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a:bodyPr>
          <a:lstStyle/>
          <a:p>
            <a:r>
              <a:rPr lang="en-US" b="0" dirty="0">
                <a:solidFill>
                  <a:schemeClr val="tx1"/>
                </a:solidFill>
              </a:rPr>
              <a:t>Execution phase</a:t>
            </a:r>
            <a:r>
              <a:rPr lang="en-US" b="0" dirty="0" smtClean="0">
                <a:solidFill>
                  <a:schemeClr val="tx1"/>
                </a:solidFill>
              </a:rPr>
              <a:t>:</a:t>
            </a:r>
            <a:endParaRPr lang="en-US" b="0" dirty="0">
              <a:solidFill>
                <a:schemeClr val="tx1"/>
              </a:solidFill>
            </a:endParaRPr>
          </a:p>
          <a:p>
            <a:r>
              <a:rPr lang="en-US" b="0" dirty="0">
                <a:solidFill>
                  <a:schemeClr val="tx1"/>
                </a:solidFill>
              </a:rPr>
              <a:t>In the execution phase, JS engines will again scan through the function to update the variable object with the values of the variables and will execute the code</a:t>
            </a:r>
            <a:r>
              <a:rPr lang="en-US" b="0" dirty="0" smtClean="0">
                <a:solidFill>
                  <a:schemeClr val="tx1"/>
                </a:solidFill>
              </a:rPr>
              <a:t>.</a:t>
            </a:r>
          </a:p>
        </p:txBody>
      </p:sp>
      <p:sp>
        <p:nvSpPr>
          <p:cNvPr id="3" name="Title 2"/>
          <p:cNvSpPr>
            <a:spLocks noGrp="1"/>
          </p:cNvSpPr>
          <p:nvPr>
            <p:ph type="title"/>
          </p:nvPr>
        </p:nvSpPr>
        <p:spPr/>
        <p:txBody>
          <a:bodyPr/>
          <a:lstStyle/>
          <a:p>
            <a:r>
              <a:rPr lang="en-IN" dirty="0" smtClean="0"/>
              <a:t>Execution Context</a:t>
            </a:r>
            <a:endParaRPr lang="en-IN" dirty="0"/>
          </a:p>
        </p:txBody>
      </p:sp>
    </p:spTree>
    <p:extLst>
      <p:ext uri="{BB962C8B-B14F-4D97-AF65-F5344CB8AC3E}">
        <p14:creationId xmlns:p14="http://schemas.microsoft.com/office/powerpoint/2010/main" val="19788978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342900" indent="-342900">
              <a:buFont typeface="Arial" panose="020B0604020202020204" pitchFamily="34" charset="0"/>
              <a:buChar char="•"/>
            </a:pPr>
            <a:r>
              <a:rPr lang="en-US" dirty="0">
                <a:solidFill>
                  <a:schemeClr val="tx1"/>
                </a:solidFill>
              </a:rPr>
              <a:t>There are two primary types of execution contexts, global and function.</a:t>
            </a:r>
          </a:p>
          <a:p>
            <a:pPr marL="342900" indent="-342900">
              <a:buFont typeface="Arial" panose="020B0604020202020204" pitchFamily="34" charset="0"/>
              <a:buChar char="•"/>
            </a:pPr>
            <a:r>
              <a:rPr lang="en-US" dirty="0" smtClean="0">
                <a:solidFill>
                  <a:schemeClr val="tx1"/>
                </a:solidFill>
              </a:rPr>
              <a:t>There </a:t>
            </a:r>
            <a:r>
              <a:rPr lang="en-US" dirty="0">
                <a:solidFill>
                  <a:schemeClr val="tx1"/>
                </a:solidFill>
              </a:rPr>
              <a:t>are other ways to augment the scope chain.</a:t>
            </a:r>
          </a:p>
          <a:p>
            <a:pPr marL="342900" indent="-342900">
              <a:buFont typeface="Arial" panose="020B0604020202020204" pitchFamily="34" charset="0"/>
              <a:buChar char="•"/>
            </a:pPr>
            <a:r>
              <a:rPr lang="en-US" dirty="0" smtClean="0">
                <a:solidFill>
                  <a:schemeClr val="tx1"/>
                </a:solidFill>
              </a:rPr>
              <a:t>Certain </a:t>
            </a:r>
            <a:r>
              <a:rPr lang="en-US" dirty="0">
                <a:solidFill>
                  <a:schemeClr val="tx1"/>
                </a:solidFill>
              </a:rPr>
              <a:t>statements add a temporary scope to the front of the scope chain that is later removed after code execution.</a:t>
            </a:r>
          </a:p>
          <a:p>
            <a:pPr marL="342900" indent="-342900">
              <a:buFont typeface="Arial" panose="020B0604020202020204" pitchFamily="34" charset="0"/>
              <a:buChar char="•"/>
            </a:pPr>
            <a:r>
              <a:rPr lang="en-US" dirty="0" smtClean="0">
                <a:solidFill>
                  <a:schemeClr val="tx1"/>
                </a:solidFill>
              </a:rPr>
              <a:t>There </a:t>
            </a:r>
            <a:r>
              <a:rPr lang="en-US" dirty="0">
                <a:solidFill>
                  <a:schemeClr val="tx1"/>
                </a:solidFill>
              </a:rPr>
              <a:t>are two statements that can create new scope</a:t>
            </a:r>
            <a:r>
              <a:rPr lang="en-US" dirty="0" smtClean="0">
                <a:solidFill>
                  <a:schemeClr val="tx1"/>
                </a:solidFill>
              </a:rPr>
              <a:t>:</a:t>
            </a:r>
            <a:endParaRPr lang="en-US" dirty="0">
              <a:solidFill>
                <a:schemeClr val="tx1"/>
              </a:solidFill>
            </a:endParaRPr>
          </a:p>
          <a:p>
            <a:pPr marL="342900" indent="-342900">
              <a:buFont typeface="Arial" panose="020B0604020202020204" pitchFamily="34" charset="0"/>
              <a:buChar char="•"/>
            </a:pPr>
            <a:r>
              <a:rPr lang="en-US" dirty="0">
                <a:solidFill>
                  <a:schemeClr val="tx1"/>
                </a:solidFill>
              </a:rPr>
              <a:t>The catch block in a try-catch statement</a:t>
            </a:r>
          </a:p>
          <a:p>
            <a:pPr marL="342900" indent="-342900">
              <a:buFont typeface="Arial" panose="020B0604020202020204" pitchFamily="34" charset="0"/>
              <a:buChar char="•"/>
            </a:pPr>
            <a:r>
              <a:rPr lang="en-US" dirty="0">
                <a:solidFill>
                  <a:schemeClr val="tx1"/>
                </a:solidFill>
              </a:rPr>
              <a:t>A with statement</a:t>
            </a:r>
          </a:p>
          <a:p>
            <a:pPr marL="342900" indent="-342900">
              <a:buFont typeface="Arial" panose="020B0604020202020204" pitchFamily="34" charset="0"/>
              <a:buChar char="•"/>
            </a:pPr>
            <a:r>
              <a:rPr lang="en-US" dirty="0">
                <a:solidFill>
                  <a:schemeClr val="tx1"/>
                </a:solidFill>
              </a:rPr>
              <a:t>Both of these statements add a variable object to the front of the scope chain.</a:t>
            </a:r>
            <a:endParaRPr lang="en-IN" dirty="0">
              <a:solidFill>
                <a:schemeClr val="tx1"/>
              </a:solidFill>
            </a:endParaRPr>
          </a:p>
        </p:txBody>
      </p:sp>
      <p:sp>
        <p:nvSpPr>
          <p:cNvPr id="3" name="Title 2"/>
          <p:cNvSpPr>
            <a:spLocks noGrp="1"/>
          </p:cNvSpPr>
          <p:nvPr>
            <p:ph type="title"/>
          </p:nvPr>
        </p:nvSpPr>
        <p:spPr/>
        <p:txBody>
          <a:bodyPr/>
          <a:lstStyle/>
          <a:p>
            <a:r>
              <a:rPr lang="en-IN" b="0" dirty="0"/>
              <a:t>Scope Chain Augmentation</a:t>
            </a:r>
            <a:br>
              <a:rPr lang="en-IN" b="0" dirty="0"/>
            </a:br>
            <a:endParaRPr lang="en-IN" dirty="0"/>
          </a:p>
        </p:txBody>
      </p:sp>
    </p:spTree>
    <p:extLst>
      <p:ext uri="{BB962C8B-B14F-4D97-AF65-F5344CB8AC3E}">
        <p14:creationId xmlns:p14="http://schemas.microsoft.com/office/powerpoint/2010/main" val="21590103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0" dirty="0">
                <a:solidFill>
                  <a:schemeClr val="tx1"/>
                </a:solidFill>
              </a:rPr>
              <a:t>function </a:t>
            </a:r>
            <a:r>
              <a:rPr lang="en-US" b="0" dirty="0" err="1">
                <a:solidFill>
                  <a:schemeClr val="tx1"/>
                </a:solidFill>
              </a:rPr>
              <a:t>buildUrl</a:t>
            </a:r>
            <a:r>
              <a:rPr lang="en-US" b="0" dirty="0">
                <a:solidFill>
                  <a:schemeClr val="tx1"/>
                </a:solidFill>
              </a:rPr>
              <a:t>() {</a:t>
            </a:r>
          </a:p>
          <a:p>
            <a:r>
              <a:rPr lang="en-US" b="0" dirty="0">
                <a:solidFill>
                  <a:schemeClr val="tx1"/>
                </a:solidFill>
              </a:rPr>
              <a:t>   var </a:t>
            </a:r>
            <a:r>
              <a:rPr lang="en-US" b="0" dirty="0" err="1">
                <a:solidFill>
                  <a:schemeClr val="tx1"/>
                </a:solidFill>
              </a:rPr>
              <a:t>qs</a:t>
            </a:r>
            <a:r>
              <a:rPr lang="en-US" b="0" dirty="0">
                <a:solidFill>
                  <a:schemeClr val="tx1"/>
                </a:solidFill>
              </a:rPr>
              <a:t> = "new value";</a:t>
            </a:r>
          </a:p>
          <a:p>
            <a:endParaRPr lang="en-US" b="0" dirty="0">
              <a:solidFill>
                <a:schemeClr val="tx1"/>
              </a:solidFill>
            </a:endParaRPr>
          </a:p>
          <a:p>
            <a:r>
              <a:rPr lang="en-US" b="0" dirty="0">
                <a:solidFill>
                  <a:schemeClr val="tx1"/>
                </a:solidFill>
              </a:rPr>
              <a:t>   with(location){</a:t>
            </a:r>
          </a:p>
          <a:p>
            <a:r>
              <a:rPr lang="en-US" b="0" dirty="0">
                <a:solidFill>
                  <a:schemeClr val="tx1"/>
                </a:solidFill>
              </a:rPr>
              <a:t>       var </a:t>
            </a:r>
            <a:r>
              <a:rPr lang="en-US" b="0" dirty="0" err="1">
                <a:solidFill>
                  <a:schemeClr val="tx1"/>
                </a:solidFill>
              </a:rPr>
              <a:t>url</a:t>
            </a:r>
            <a:r>
              <a:rPr lang="en-US" b="0" dirty="0">
                <a:solidFill>
                  <a:schemeClr val="tx1"/>
                </a:solidFill>
              </a:rPr>
              <a:t> = </a:t>
            </a:r>
            <a:r>
              <a:rPr lang="en-US" b="0" dirty="0" err="1">
                <a:solidFill>
                  <a:schemeClr val="tx1"/>
                </a:solidFill>
              </a:rPr>
              <a:t>href</a:t>
            </a:r>
            <a:r>
              <a:rPr lang="en-US" b="0" dirty="0">
                <a:solidFill>
                  <a:schemeClr val="tx1"/>
                </a:solidFill>
              </a:rPr>
              <a:t> + </a:t>
            </a:r>
            <a:r>
              <a:rPr lang="en-US" b="0" dirty="0" err="1">
                <a:solidFill>
                  <a:schemeClr val="tx1"/>
                </a:solidFill>
              </a:rPr>
              <a:t>qs</a:t>
            </a:r>
            <a:r>
              <a:rPr lang="en-US" b="0" dirty="0">
                <a:solidFill>
                  <a:schemeClr val="tx1"/>
                </a:solidFill>
              </a:rPr>
              <a:t>;</a:t>
            </a:r>
          </a:p>
          <a:p>
            <a:r>
              <a:rPr lang="en-US" b="0" dirty="0">
                <a:solidFill>
                  <a:schemeClr val="tx1"/>
                </a:solidFill>
              </a:rPr>
              <a:t>   }</a:t>
            </a:r>
          </a:p>
          <a:p>
            <a:endParaRPr lang="en-US" b="0" dirty="0">
              <a:solidFill>
                <a:schemeClr val="tx1"/>
              </a:solidFill>
            </a:endParaRPr>
          </a:p>
          <a:p>
            <a:r>
              <a:rPr lang="en-US" b="0" dirty="0">
                <a:solidFill>
                  <a:schemeClr val="tx1"/>
                </a:solidFill>
              </a:rPr>
              <a:t>   return </a:t>
            </a:r>
            <a:r>
              <a:rPr lang="en-US" b="0" dirty="0" err="1">
                <a:solidFill>
                  <a:schemeClr val="tx1"/>
                </a:solidFill>
              </a:rPr>
              <a:t>url</a:t>
            </a:r>
            <a:r>
              <a:rPr lang="en-US" b="0" dirty="0">
                <a:solidFill>
                  <a:schemeClr val="tx1"/>
                </a:solidFill>
              </a:rPr>
              <a:t>;</a:t>
            </a:r>
          </a:p>
          <a:p>
            <a:r>
              <a:rPr lang="en-US" b="0" dirty="0">
                <a:solidFill>
                  <a:schemeClr val="tx1"/>
                </a:solidFill>
              </a:rPr>
              <a:t>}</a:t>
            </a:r>
            <a:endParaRPr lang="en-IN" b="0" dirty="0">
              <a:solidFill>
                <a:schemeClr val="tx1"/>
              </a:solidFill>
            </a:endParaRPr>
          </a:p>
        </p:txBody>
      </p:sp>
      <p:sp>
        <p:nvSpPr>
          <p:cNvPr id="3" name="Title 2"/>
          <p:cNvSpPr>
            <a:spLocks noGrp="1"/>
          </p:cNvSpPr>
          <p:nvPr>
            <p:ph type="title"/>
          </p:nvPr>
        </p:nvSpPr>
        <p:spPr/>
        <p:txBody>
          <a:bodyPr/>
          <a:lstStyle/>
          <a:p>
            <a:r>
              <a:rPr lang="en-IN" dirty="0" smtClean="0"/>
              <a:t>With Statement</a:t>
            </a:r>
            <a:endParaRPr lang="en-IN" dirty="0"/>
          </a:p>
        </p:txBody>
      </p:sp>
    </p:spTree>
    <p:extLst>
      <p:ext uri="{BB962C8B-B14F-4D97-AF65-F5344CB8AC3E}">
        <p14:creationId xmlns:p14="http://schemas.microsoft.com/office/powerpoint/2010/main" val="5630876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lstStyle/>
          <a:p>
            <a:r>
              <a:rPr lang="en-US" dirty="0"/>
              <a:t>JavaScript automatically allocates memory when objects are created and frees it when they are not used anymore (</a:t>
            </a:r>
            <a:r>
              <a:rPr lang="en-US" i="1" dirty="0"/>
              <a:t>garbage collection</a:t>
            </a:r>
            <a:r>
              <a:rPr lang="en-US" dirty="0"/>
              <a:t>). </a:t>
            </a:r>
            <a:endParaRPr lang="en-US" dirty="0" smtClean="0"/>
          </a:p>
          <a:p>
            <a:endParaRPr lang="en-IN" dirty="0"/>
          </a:p>
        </p:txBody>
      </p:sp>
      <p:sp>
        <p:nvSpPr>
          <p:cNvPr id="3" name="Title 2"/>
          <p:cNvSpPr>
            <a:spLocks noGrp="1"/>
          </p:cNvSpPr>
          <p:nvPr>
            <p:ph type="title"/>
          </p:nvPr>
        </p:nvSpPr>
        <p:spPr/>
        <p:txBody>
          <a:bodyPr/>
          <a:lstStyle/>
          <a:p>
            <a:r>
              <a:rPr lang="en-IN" dirty="0" smtClean="0"/>
              <a:t>Memory</a:t>
            </a:r>
            <a:endParaRPr lang="en-IN" dirty="0"/>
          </a:p>
        </p:txBody>
      </p:sp>
    </p:spTree>
    <p:extLst>
      <p:ext uri="{BB962C8B-B14F-4D97-AF65-F5344CB8AC3E}">
        <p14:creationId xmlns:p14="http://schemas.microsoft.com/office/powerpoint/2010/main" val="6658482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Memory life cycle</a:t>
            </a:r>
            <a:br>
              <a:rPr lang="en-IN" dirty="0"/>
            </a:br>
            <a:endParaRPr lang="en-IN" dirty="0"/>
          </a:p>
        </p:txBody>
      </p:sp>
      <p:pic>
        <p:nvPicPr>
          <p:cNvPr id="4098" name="Picture 2" descr="https://miro.medium.com/max/1280/1*slxXgq_TO38TgtoKpWa_jQ.png"/>
          <p:cNvPicPr>
            <a:picLocks noChangeAspect="1" noChangeArrowheads="1"/>
          </p:cNvPicPr>
          <p:nvPr/>
        </p:nvPicPr>
        <p:blipFill rotWithShape="1">
          <a:blip r:embed="rId2">
            <a:extLst>
              <a:ext uri="{28A0092B-C50C-407E-A947-70E740481C1C}">
                <a14:useLocalDpi xmlns:a14="http://schemas.microsoft.com/office/drawing/2010/main" val="0"/>
              </a:ext>
            </a:extLst>
          </a:blip>
          <a:srcRect l="4655" t="32292" r="4720" b="33333"/>
          <a:stretch/>
        </p:blipFill>
        <p:spPr bwMode="auto">
          <a:xfrm>
            <a:off x="144065" y="2362200"/>
            <a:ext cx="88392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520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JavaScript relieves developers from the responsibility to handle memory allocations — JavaScript does it by itself, alongside declaring values</a:t>
            </a:r>
            <a:r>
              <a:rPr lang="en-US" dirty="0" smtClean="0"/>
              <a:t>.</a:t>
            </a:r>
          </a:p>
          <a:p>
            <a:endParaRPr lang="en-IN" dirty="0"/>
          </a:p>
        </p:txBody>
      </p:sp>
      <p:sp>
        <p:nvSpPr>
          <p:cNvPr id="3" name="Title 2"/>
          <p:cNvSpPr>
            <a:spLocks noGrp="1"/>
          </p:cNvSpPr>
          <p:nvPr>
            <p:ph type="title"/>
          </p:nvPr>
        </p:nvSpPr>
        <p:spPr/>
        <p:txBody>
          <a:bodyPr/>
          <a:lstStyle/>
          <a:p>
            <a:r>
              <a:rPr lang="en-IN" dirty="0" smtClean="0"/>
              <a:t>Memory Allocation</a:t>
            </a:r>
            <a:endParaRPr lang="en-IN" dirty="0"/>
          </a:p>
        </p:txBody>
      </p:sp>
    </p:spTree>
    <p:extLst>
      <p:ext uri="{BB962C8B-B14F-4D97-AF65-F5344CB8AC3E}">
        <p14:creationId xmlns:p14="http://schemas.microsoft.com/office/powerpoint/2010/main" val="9809869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var n = 123; // allocates memory for a number</a:t>
            </a:r>
          </a:p>
          <a:p>
            <a:r>
              <a:rPr lang="en-US" dirty="0"/>
              <a:t>var s = '</a:t>
            </a:r>
            <a:r>
              <a:rPr lang="en-US" dirty="0" err="1"/>
              <a:t>azerty</a:t>
            </a:r>
            <a:r>
              <a:rPr lang="en-US" dirty="0"/>
              <a:t>'; // allocates memory for a string </a:t>
            </a:r>
          </a:p>
          <a:p>
            <a:r>
              <a:rPr lang="en-US" dirty="0"/>
              <a:t>var o = {</a:t>
            </a:r>
          </a:p>
          <a:p>
            <a:r>
              <a:rPr lang="en-US" dirty="0"/>
              <a:t>  a: 1,</a:t>
            </a:r>
          </a:p>
          <a:p>
            <a:r>
              <a:rPr lang="en-US" dirty="0"/>
              <a:t>  b: null</a:t>
            </a:r>
          </a:p>
          <a:p>
            <a:r>
              <a:rPr lang="en-US" dirty="0"/>
              <a:t>}; // allocates memory for an object and contained values</a:t>
            </a:r>
          </a:p>
          <a:p>
            <a:endParaRPr lang="en-US" dirty="0"/>
          </a:p>
          <a:p>
            <a:r>
              <a:rPr lang="en-US" dirty="0"/>
              <a:t>// (like object) allocates memory for the array and </a:t>
            </a:r>
          </a:p>
          <a:p>
            <a:r>
              <a:rPr lang="en-US" dirty="0"/>
              <a:t>// contained values</a:t>
            </a:r>
          </a:p>
          <a:p>
            <a:r>
              <a:rPr lang="en-US" dirty="0"/>
              <a:t>var a = [1, null, '</a:t>
            </a:r>
            <a:r>
              <a:rPr lang="en-US" dirty="0" err="1"/>
              <a:t>abra</a:t>
            </a:r>
            <a:r>
              <a:rPr lang="en-US" dirty="0"/>
              <a:t>']; </a:t>
            </a:r>
            <a:endParaRPr lang="en-IN" dirty="0"/>
          </a:p>
        </p:txBody>
      </p:sp>
      <p:sp>
        <p:nvSpPr>
          <p:cNvPr id="3" name="Title 2"/>
          <p:cNvSpPr>
            <a:spLocks noGrp="1"/>
          </p:cNvSpPr>
          <p:nvPr>
            <p:ph type="title"/>
          </p:nvPr>
        </p:nvSpPr>
        <p:spPr/>
        <p:txBody>
          <a:bodyPr/>
          <a:lstStyle/>
          <a:p>
            <a:r>
              <a:rPr lang="en-IN" b="0" dirty="0"/>
              <a:t>Allocation in </a:t>
            </a:r>
            <a:r>
              <a:rPr lang="en-IN" b="0" dirty="0" smtClean="0"/>
              <a:t>JavaScript - </a:t>
            </a:r>
            <a:r>
              <a:rPr lang="en-IN" dirty="0"/>
              <a:t>Value initialization</a:t>
            </a:r>
            <a:br>
              <a:rPr lang="en-IN" dirty="0"/>
            </a:br>
            <a:endParaRPr lang="en-IN" dirty="0"/>
          </a:p>
        </p:txBody>
      </p:sp>
    </p:spTree>
    <p:extLst>
      <p:ext uri="{BB962C8B-B14F-4D97-AF65-F5344CB8AC3E}">
        <p14:creationId xmlns:p14="http://schemas.microsoft.com/office/powerpoint/2010/main" val="37508508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var d = new Date(); // allocates a Date object</a:t>
            </a:r>
          </a:p>
          <a:p>
            <a:endParaRPr lang="en-US" dirty="0"/>
          </a:p>
          <a:p>
            <a:r>
              <a:rPr lang="en-US" dirty="0"/>
              <a:t>var e = </a:t>
            </a:r>
            <a:r>
              <a:rPr lang="en-US" dirty="0" err="1"/>
              <a:t>document.createElement</a:t>
            </a:r>
            <a:r>
              <a:rPr lang="en-US" dirty="0"/>
              <a:t>('div'); // allocates a DOM element</a:t>
            </a:r>
            <a:endParaRPr lang="en-IN" dirty="0"/>
          </a:p>
        </p:txBody>
      </p:sp>
      <p:sp>
        <p:nvSpPr>
          <p:cNvPr id="3" name="Title 2"/>
          <p:cNvSpPr>
            <a:spLocks noGrp="1"/>
          </p:cNvSpPr>
          <p:nvPr>
            <p:ph type="title"/>
          </p:nvPr>
        </p:nvSpPr>
        <p:spPr/>
        <p:txBody>
          <a:bodyPr/>
          <a:lstStyle/>
          <a:p>
            <a:r>
              <a:rPr lang="en-IN" b="0" dirty="0"/>
              <a:t>Allocation in </a:t>
            </a:r>
            <a:r>
              <a:rPr lang="en-IN" b="0" dirty="0" smtClean="0"/>
              <a:t>JavaScript - </a:t>
            </a:r>
            <a:r>
              <a:rPr lang="en-IN" dirty="0"/>
              <a:t>Value initialization</a:t>
            </a:r>
            <a:br>
              <a:rPr lang="en-IN" dirty="0"/>
            </a:br>
            <a:endParaRPr lang="en-IN" dirty="0"/>
          </a:p>
        </p:txBody>
      </p:sp>
    </p:spTree>
    <p:extLst>
      <p:ext uri="{BB962C8B-B14F-4D97-AF65-F5344CB8AC3E}">
        <p14:creationId xmlns:p14="http://schemas.microsoft.com/office/powerpoint/2010/main" val="37304056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 reference type can contain other values. Since the contents of a reference type can not fit in the fixed amount of memory available for a variable, the in-memory value of a reference type is the reference itself (a memory address</a:t>
            </a:r>
            <a:r>
              <a:rPr lang="en-US" dirty="0" smtClean="0"/>
              <a:t>).</a:t>
            </a:r>
            <a:endParaRPr lang="en-US" dirty="0"/>
          </a:p>
          <a:p>
            <a:r>
              <a:rPr lang="en-US" dirty="0"/>
              <a:t>Array</a:t>
            </a:r>
          </a:p>
          <a:p>
            <a:r>
              <a:rPr lang="en-US" dirty="0"/>
              <a:t>Object</a:t>
            </a:r>
          </a:p>
          <a:p>
            <a:r>
              <a:rPr lang="en-US" dirty="0"/>
              <a:t>Function</a:t>
            </a:r>
          </a:p>
          <a:p>
            <a:r>
              <a:rPr lang="en-US" dirty="0"/>
              <a:t>Reference types are also known as: complex types or container types.</a:t>
            </a:r>
            <a:endParaRPr lang="en-IN" dirty="0"/>
          </a:p>
        </p:txBody>
      </p:sp>
      <p:sp>
        <p:nvSpPr>
          <p:cNvPr id="3" name="Title 2"/>
          <p:cNvSpPr>
            <a:spLocks noGrp="1"/>
          </p:cNvSpPr>
          <p:nvPr>
            <p:ph type="title"/>
          </p:nvPr>
        </p:nvSpPr>
        <p:spPr/>
        <p:txBody>
          <a:bodyPr/>
          <a:lstStyle/>
          <a:p>
            <a:r>
              <a:rPr lang="en-IN" dirty="0"/>
              <a:t>Reference Types</a:t>
            </a:r>
            <a:br>
              <a:rPr lang="en-IN" dirty="0"/>
            </a:br>
            <a:endParaRPr lang="en-IN" dirty="0"/>
          </a:p>
        </p:txBody>
      </p:sp>
    </p:spTree>
    <p:extLst>
      <p:ext uri="{BB962C8B-B14F-4D97-AF65-F5344CB8AC3E}">
        <p14:creationId xmlns:p14="http://schemas.microsoft.com/office/powerpoint/2010/main" val="23375193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Using values</a:t>
            </a:r>
          </a:p>
          <a:p>
            <a:r>
              <a:rPr lang="en-US" dirty="0"/>
              <a:t>Using values basically means reading and writing in allocated memory. </a:t>
            </a:r>
            <a:endParaRPr lang="en-US" dirty="0" smtClean="0"/>
          </a:p>
          <a:p>
            <a:r>
              <a:rPr lang="en-US" dirty="0" smtClean="0"/>
              <a:t>This </a:t>
            </a:r>
            <a:r>
              <a:rPr lang="en-US" dirty="0"/>
              <a:t>can be done by reading or writing the value of a variable or an object property or even passing an argument to a function.</a:t>
            </a:r>
            <a:endParaRPr lang="en-IN" dirty="0"/>
          </a:p>
        </p:txBody>
      </p:sp>
      <p:sp>
        <p:nvSpPr>
          <p:cNvPr id="3" name="Title 2"/>
          <p:cNvSpPr>
            <a:spLocks noGrp="1"/>
          </p:cNvSpPr>
          <p:nvPr>
            <p:ph type="title"/>
          </p:nvPr>
        </p:nvSpPr>
        <p:spPr/>
        <p:txBody>
          <a:bodyPr/>
          <a:lstStyle/>
          <a:p>
            <a:r>
              <a:rPr lang="en-IN" dirty="0" smtClean="0"/>
              <a:t>Memory Allocation</a:t>
            </a:r>
            <a:endParaRPr lang="en-IN" dirty="0"/>
          </a:p>
        </p:txBody>
      </p:sp>
    </p:spTree>
    <p:extLst>
      <p:ext uri="{BB962C8B-B14F-4D97-AF65-F5344CB8AC3E}">
        <p14:creationId xmlns:p14="http://schemas.microsoft.com/office/powerpoint/2010/main" val="30233750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Release when the memory is not needed </a:t>
            </a:r>
            <a:r>
              <a:rPr lang="en-US" dirty="0" smtClean="0"/>
              <a:t>anymore</a:t>
            </a:r>
          </a:p>
          <a:p>
            <a:r>
              <a:rPr lang="en-US" dirty="0"/>
              <a:t>The majority of memory management issues occur at this phase. </a:t>
            </a:r>
            <a:endParaRPr lang="en-US" dirty="0" smtClean="0"/>
          </a:p>
          <a:p>
            <a:r>
              <a:rPr lang="en-US" dirty="0" smtClean="0"/>
              <a:t>The </a:t>
            </a:r>
            <a:r>
              <a:rPr lang="en-US" dirty="0"/>
              <a:t>most difficult aspect of this stage is determining when the allocated memory is no longer needed. </a:t>
            </a:r>
          </a:p>
          <a:p>
            <a:r>
              <a:rPr lang="en-US" dirty="0" smtClean="0"/>
              <a:t>Low-level </a:t>
            </a:r>
            <a:r>
              <a:rPr lang="en-US" dirty="0"/>
              <a:t>languages require the developer to manually determine at which point in the program the allocated memory is no longer needed and to release it.</a:t>
            </a:r>
            <a:endParaRPr lang="en-IN" dirty="0"/>
          </a:p>
        </p:txBody>
      </p:sp>
      <p:sp>
        <p:nvSpPr>
          <p:cNvPr id="3" name="Title 2"/>
          <p:cNvSpPr>
            <a:spLocks noGrp="1"/>
          </p:cNvSpPr>
          <p:nvPr>
            <p:ph type="title"/>
          </p:nvPr>
        </p:nvSpPr>
        <p:spPr/>
        <p:txBody>
          <a:bodyPr/>
          <a:lstStyle/>
          <a:p>
            <a:r>
              <a:rPr lang="en-IN" dirty="0" smtClean="0"/>
              <a:t>Memory Allocation</a:t>
            </a:r>
            <a:endParaRPr lang="en-IN" dirty="0"/>
          </a:p>
        </p:txBody>
      </p:sp>
    </p:spTree>
    <p:extLst>
      <p:ext uri="{BB962C8B-B14F-4D97-AF65-F5344CB8AC3E}">
        <p14:creationId xmlns:p14="http://schemas.microsoft.com/office/powerpoint/2010/main" val="34083409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Some high-level languages, such as JavaScript, utilize a form of automatic memory management known as garbage collection (GC). </a:t>
            </a:r>
            <a:endParaRPr lang="en-US" dirty="0" smtClean="0"/>
          </a:p>
          <a:p>
            <a:r>
              <a:rPr lang="en-US" dirty="0" smtClean="0"/>
              <a:t>The </a:t>
            </a:r>
            <a:r>
              <a:rPr lang="en-US" dirty="0"/>
              <a:t>purpose of a garbage collector is to monitor memory allocation and determine when a block of allocated memory is no longer needed and reclaim it</a:t>
            </a:r>
            <a:r>
              <a:rPr lang="en-US" dirty="0" smtClean="0"/>
              <a:t>.</a:t>
            </a:r>
          </a:p>
          <a:p>
            <a:r>
              <a:rPr lang="en-US" dirty="0" smtClean="0"/>
              <a:t> </a:t>
            </a:r>
            <a:r>
              <a:rPr lang="en-US" dirty="0"/>
              <a:t>This automatic process is an approximation since the general problem of determining whether or not a specific piece of memory is still needed is undecidable.</a:t>
            </a:r>
            <a:endParaRPr lang="en-IN" dirty="0"/>
          </a:p>
        </p:txBody>
      </p:sp>
      <p:sp>
        <p:nvSpPr>
          <p:cNvPr id="3" name="Title 2"/>
          <p:cNvSpPr>
            <a:spLocks noGrp="1"/>
          </p:cNvSpPr>
          <p:nvPr>
            <p:ph type="title"/>
          </p:nvPr>
        </p:nvSpPr>
        <p:spPr/>
        <p:txBody>
          <a:bodyPr/>
          <a:lstStyle/>
          <a:p>
            <a:r>
              <a:rPr lang="en-IN" dirty="0" smtClean="0"/>
              <a:t>Memory Allocation</a:t>
            </a:r>
            <a:endParaRPr lang="en-IN" dirty="0"/>
          </a:p>
        </p:txBody>
      </p:sp>
    </p:spTree>
    <p:extLst>
      <p:ext uri="{BB962C8B-B14F-4D97-AF65-F5344CB8AC3E}">
        <p14:creationId xmlns:p14="http://schemas.microsoft.com/office/powerpoint/2010/main" val="29240746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The main concept that garbage collection algorithms rely on is the concept of </a:t>
            </a:r>
            <a:r>
              <a:rPr lang="en-US" i="1" dirty="0"/>
              <a:t>reference</a:t>
            </a:r>
            <a:r>
              <a:rPr lang="en-US" dirty="0"/>
              <a:t>. </a:t>
            </a:r>
            <a:endParaRPr lang="en-US" dirty="0" smtClean="0"/>
          </a:p>
          <a:p>
            <a:r>
              <a:rPr lang="en-US" dirty="0" smtClean="0"/>
              <a:t>Within </a:t>
            </a:r>
            <a:r>
              <a:rPr lang="en-US" dirty="0"/>
              <a:t>the context of memory management, an object is said to reference another object if the former has access to the latter (either implicitly or explicitly</a:t>
            </a:r>
            <a:r>
              <a:rPr lang="en-US" dirty="0" smtClean="0"/>
              <a:t>).</a:t>
            </a:r>
          </a:p>
          <a:p>
            <a:r>
              <a:rPr lang="en-US" dirty="0" smtClean="0"/>
              <a:t>For </a:t>
            </a:r>
            <a:r>
              <a:rPr lang="en-US" dirty="0"/>
              <a:t>instance, a JavaScript object has a reference to its prototype (implicit reference) and to its properties values (explicit reference).</a:t>
            </a:r>
            <a:endParaRPr lang="en-IN" dirty="0"/>
          </a:p>
        </p:txBody>
      </p:sp>
      <p:sp>
        <p:nvSpPr>
          <p:cNvPr id="3" name="Title 2"/>
          <p:cNvSpPr>
            <a:spLocks noGrp="1"/>
          </p:cNvSpPr>
          <p:nvPr>
            <p:ph type="title"/>
          </p:nvPr>
        </p:nvSpPr>
        <p:spPr/>
        <p:txBody>
          <a:bodyPr/>
          <a:lstStyle/>
          <a:p>
            <a:r>
              <a:rPr lang="en-IN" dirty="0" smtClean="0"/>
              <a:t>Garbage Collection</a:t>
            </a:r>
            <a:endParaRPr lang="en-IN" dirty="0"/>
          </a:p>
        </p:txBody>
      </p:sp>
    </p:spTree>
    <p:extLst>
      <p:ext uri="{BB962C8B-B14F-4D97-AF65-F5344CB8AC3E}">
        <p14:creationId xmlns:p14="http://schemas.microsoft.com/office/powerpoint/2010/main" val="3605614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This is the most naive garbage collection algorithm. </a:t>
            </a:r>
            <a:endParaRPr lang="en-US" dirty="0" smtClean="0"/>
          </a:p>
          <a:p>
            <a:r>
              <a:rPr lang="en-US" dirty="0" smtClean="0"/>
              <a:t>This </a:t>
            </a:r>
            <a:r>
              <a:rPr lang="en-US" dirty="0"/>
              <a:t>algorithm reduces the problem from determining whether or not an object is still needed to determining if an object still has any other objects referencing it</a:t>
            </a:r>
            <a:r>
              <a:rPr lang="en-US" dirty="0" smtClean="0"/>
              <a:t>.</a:t>
            </a:r>
          </a:p>
          <a:p>
            <a:r>
              <a:rPr lang="en-US" dirty="0" smtClean="0"/>
              <a:t>An </a:t>
            </a:r>
            <a:r>
              <a:rPr lang="en-US" dirty="0"/>
              <a:t>object is said to be "garbage", or collectible if there are zero references pointing to it</a:t>
            </a:r>
            <a:r>
              <a:rPr lang="en-US" dirty="0" smtClean="0"/>
              <a:t>.</a:t>
            </a:r>
          </a:p>
          <a:p>
            <a:endParaRPr lang="en-IN" dirty="0"/>
          </a:p>
        </p:txBody>
      </p:sp>
      <p:sp>
        <p:nvSpPr>
          <p:cNvPr id="3" name="Title 2"/>
          <p:cNvSpPr>
            <a:spLocks noGrp="1"/>
          </p:cNvSpPr>
          <p:nvPr>
            <p:ph type="title"/>
          </p:nvPr>
        </p:nvSpPr>
        <p:spPr/>
        <p:txBody>
          <a:bodyPr/>
          <a:lstStyle/>
          <a:p>
            <a:r>
              <a:rPr lang="en-IN" b="0" dirty="0"/>
              <a:t>Reference-counting garbage collection</a:t>
            </a:r>
            <a:endParaRPr lang="en-IN" dirty="0"/>
          </a:p>
        </p:txBody>
      </p:sp>
    </p:spTree>
    <p:extLst>
      <p:ext uri="{BB962C8B-B14F-4D97-AF65-F5344CB8AC3E}">
        <p14:creationId xmlns:p14="http://schemas.microsoft.com/office/powerpoint/2010/main" val="25617651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var x = { </a:t>
            </a:r>
          </a:p>
          <a:p>
            <a:r>
              <a:rPr lang="en-US" dirty="0"/>
              <a:t>  a: {</a:t>
            </a:r>
          </a:p>
          <a:p>
            <a:r>
              <a:rPr lang="en-US" dirty="0"/>
              <a:t>    b: 2</a:t>
            </a:r>
          </a:p>
          <a:p>
            <a:r>
              <a:rPr lang="en-US" dirty="0"/>
              <a:t>  }</a:t>
            </a:r>
          </a:p>
          <a:p>
            <a:r>
              <a:rPr lang="en-US" dirty="0"/>
              <a:t>}; </a:t>
            </a:r>
          </a:p>
          <a:p>
            <a:r>
              <a:rPr lang="en-US" dirty="0"/>
              <a:t>// 2 objects are created. One is referenced by the other as one of its properties.</a:t>
            </a:r>
          </a:p>
          <a:p>
            <a:r>
              <a:rPr lang="en-US" dirty="0"/>
              <a:t>// The other is referenced by virtue of being assigned to the 'x' variable.</a:t>
            </a:r>
          </a:p>
          <a:p>
            <a:r>
              <a:rPr lang="en-US" dirty="0"/>
              <a:t>// Obviously, none can be garbage-collected.</a:t>
            </a:r>
            <a:endParaRPr lang="en-IN" dirty="0"/>
          </a:p>
        </p:txBody>
      </p:sp>
      <p:sp>
        <p:nvSpPr>
          <p:cNvPr id="3" name="Title 2"/>
          <p:cNvSpPr>
            <a:spLocks noGrp="1"/>
          </p:cNvSpPr>
          <p:nvPr>
            <p:ph type="title"/>
          </p:nvPr>
        </p:nvSpPr>
        <p:spPr/>
        <p:txBody>
          <a:bodyPr/>
          <a:lstStyle/>
          <a:p>
            <a:r>
              <a:rPr lang="en-IN" b="0" dirty="0"/>
              <a:t>Reference-counting garbage collection</a:t>
            </a:r>
            <a:endParaRPr lang="en-IN" dirty="0"/>
          </a:p>
        </p:txBody>
      </p:sp>
    </p:spTree>
    <p:extLst>
      <p:ext uri="{BB962C8B-B14F-4D97-AF65-F5344CB8AC3E}">
        <p14:creationId xmlns:p14="http://schemas.microsoft.com/office/powerpoint/2010/main" val="24074058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pPr marL="0" indent="0">
              <a:buNone/>
            </a:pPr>
            <a:r>
              <a:rPr lang="en-US" dirty="0"/>
              <a:t>var y = x;      // The 'y' variable is the second thing that has a reference to the object.</a:t>
            </a:r>
          </a:p>
          <a:p>
            <a:pPr marL="0" indent="0">
              <a:buNone/>
            </a:pPr>
            <a:endParaRPr lang="en-US" dirty="0"/>
          </a:p>
          <a:p>
            <a:pPr marL="0" indent="0">
              <a:buNone/>
            </a:pPr>
            <a:r>
              <a:rPr lang="en-US" dirty="0"/>
              <a:t>x = 1;          // Now, the object that was originally in 'x' has a unique reference</a:t>
            </a:r>
          </a:p>
          <a:p>
            <a:pPr marL="0" indent="0">
              <a:buNone/>
            </a:pPr>
            <a:r>
              <a:rPr lang="en-US" dirty="0"/>
              <a:t>                //   embodied by the 'y' variable.</a:t>
            </a:r>
          </a:p>
          <a:p>
            <a:pPr marL="0" indent="0">
              <a:buNone/>
            </a:pPr>
            <a:endParaRPr lang="en-US" dirty="0"/>
          </a:p>
          <a:p>
            <a:pPr marL="0" indent="0">
              <a:buNone/>
            </a:pPr>
            <a:r>
              <a:rPr lang="en-US" dirty="0"/>
              <a:t>var z = </a:t>
            </a:r>
            <a:r>
              <a:rPr lang="en-US" dirty="0" err="1"/>
              <a:t>y.a</a:t>
            </a:r>
            <a:r>
              <a:rPr lang="en-US" dirty="0"/>
              <a:t>;    // Reference to 'a' property of the object.</a:t>
            </a:r>
          </a:p>
          <a:p>
            <a:pPr marL="0" indent="0">
              <a:buNone/>
            </a:pPr>
            <a:r>
              <a:rPr lang="en-US" dirty="0"/>
              <a:t>                //   This object now has 2 references: one as a property, </a:t>
            </a:r>
          </a:p>
          <a:p>
            <a:pPr marL="0" indent="0">
              <a:buNone/>
            </a:pPr>
            <a:r>
              <a:rPr lang="en-US" dirty="0"/>
              <a:t>                //   the other as the 'z' variable.</a:t>
            </a:r>
          </a:p>
          <a:p>
            <a:pPr marL="0" indent="0">
              <a:buNone/>
            </a:pPr>
            <a:endParaRPr lang="en-US" dirty="0"/>
          </a:p>
        </p:txBody>
      </p:sp>
      <p:sp>
        <p:nvSpPr>
          <p:cNvPr id="3" name="Title 2"/>
          <p:cNvSpPr>
            <a:spLocks noGrp="1"/>
          </p:cNvSpPr>
          <p:nvPr>
            <p:ph type="title"/>
          </p:nvPr>
        </p:nvSpPr>
        <p:spPr/>
        <p:txBody>
          <a:bodyPr/>
          <a:lstStyle/>
          <a:p>
            <a:r>
              <a:rPr lang="en-IN" b="0" dirty="0"/>
              <a:t>Reference-counting garbage collection</a:t>
            </a:r>
            <a:endParaRPr lang="en-IN" dirty="0"/>
          </a:p>
        </p:txBody>
      </p:sp>
    </p:spTree>
    <p:extLst>
      <p:ext uri="{BB962C8B-B14F-4D97-AF65-F5344CB8AC3E}">
        <p14:creationId xmlns:p14="http://schemas.microsoft.com/office/powerpoint/2010/main" val="13814288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0" indent="0">
              <a:buNone/>
            </a:pPr>
            <a:r>
              <a:rPr lang="en-US" dirty="0"/>
              <a:t>y = '</a:t>
            </a:r>
            <a:r>
              <a:rPr lang="en-US" dirty="0" err="1"/>
              <a:t>mozilla</a:t>
            </a:r>
            <a:r>
              <a:rPr lang="en-US" dirty="0"/>
              <a:t>';  // The object that was originally in 'x' has now zero</a:t>
            </a:r>
          </a:p>
          <a:p>
            <a:pPr marL="0" indent="0">
              <a:buNone/>
            </a:pPr>
            <a:r>
              <a:rPr lang="en-US" dirty="0"/>
              <a:t>                //   references to it. It can be garbage-collected.</a:t>
            </a:r>
          </a:p>
          <a:p>
            <a:pPr marL="0" indent="0">
              <a:buNone/>
            </a:pPr>
            <a:r>
              <a:rPr lang="en-US" dirty="0"/>
              <a:t>                //   However its 'a' property is still referenced by </a:t>
            </a:r>
          </a:p>
          <a:p>
            <a:pPr marL="0" indent="0">
              <a:buNone/>
            </a:pPr>
            <a:r>
              <a:rPr lang="en-US" dirty="0"/>
              <a:t>                //   the 'z' variable, so it cannot be freed</a:t>
            </a:r>
            <a:r>
              <a:rPr lang="en-US" dirty="0" smtClean="0"/>
              <a:t>.</a:t>
            </a:r>
          </a:p>
          <a:p>
            <a:pPr marL="0" indent="0">
              <a:buNone/>
            </a:pPr>
            <a:r>
              <a:rPr lang="en-US" dirty="0"/>
              <a:t>z = null;       // The 'a' property of the object originally in x </a:t>
            </a:r>
          </a:p>
          <a:p>
            <a:pPr marL="0" indent="0">
              <a:buNone/>
            </a:pPr>
            <a:r>
              <a:rPr lang="en-US" dirty="0"/>
              <a:t>                //   has zero references to it. It can be garbage collected.</a:t>
            </a:r>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IN" b="0" dirty="0"/>
              <a:t>Reference-counting garbage collection</a:t>
            </a:r>
            <a:endParaRPr lang="en-IN" dirty="0"/>
          </a:p>
        </p:txBody>
      </p:sp>
    </p:spTree>
    <p:extLst>
      <p:ext uri="{BB962C8B-B14F-4D97-AF65-F5344CB8AC3E}">
        <p14:creationId xmlns:p14="http://schemas.microsoft.com/office/powerpoint/2010/main" val="26412410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There is a limitation when it comes to circular references. </a:t>
            </a:r>
            <a:endParaRPr lang="en-US" dirty="0" smtClean="0"/>
          </a:p>
          <a:p>
            <a:r>
              <a:rPr lang="en-US" dirty="0" smtClean="0"/>
              <a:t>In </a:t>
            </a:r>
            <a:r>
              <a:rPr lang="en-US" dirty="0"/>
              <a:t>the following example, two objects are created with properties that reference one another, thus creating a cycle. </a:t>
            </a:r>
            <a:endParaRPr lang="en-US" dirty="0" smtClean="0"/>
          </a:p>
          <a:p>
            <a:r>
              <a:rPr lang="en-US" dirty="0" smtClean="0"/>
              <a:t>They </a:t>
            </a:r>
            <a:r>
              <a:rPr lang="en-US" dirty="0"/>
              <a:t>will go out of scope after the function call has completed. </a:t>
            </a:r>
            <a:endParaRPr lang="en-US" dirty="0" smtClean="0"/>
          </a:p>
          <a:p>
            <a:r>
              <a:rPr lang="en-US" dirty="0" smtClean="0"/>
              <a:t>At </a:t>
            </a:r>
            <a:r>
              <a:rPr lang="en-US" dirty="0"/>
              <a:t>that point they become unneeded and their allocated memory should be reclaimed. </a:t>
            </a:r>
            <a:endParaRPr lang="en-US" dirty="0" smtClean="0"/>
          </a:p>
        </p:txBody>
      </p:sp>
      <p:sp>
        <p:nvSpPr>
          <p:cNvPr id="3" name="Title 2"/>
          <p:cNvSpPr>
            <a:spLocks noGrp="1"/>
          </p:cNvSpPr>
          <p:nvPr>
            <p:ph type="title"/>
          </p:nvPr>
        </p:nvSpPr>
        <p:spPr/>
        <p:txBody>
          <a:bodyPr/>
          <a:lstStyle/>
          <a:p>
            <a:r>
              <a:rPr lang="en-IN" dirty="0"/>
              <a:t>Limitation: Circular references</a:t>
            </a:r>
            <a:br>
              <a:rPr lang="en-IN" dirty="0"/>
            </a:br>
            <a:endParaRPr lang="en-IN" dirty="0"/>
          </a:p>
        </p:txBody>
      </p:sp>
    </p:spTree>
    <p:extLst>
      <p:ext uri="{BB962C8B-B14F-4D97-AF65-F5344CB8AC3E}">
        <p14:creationId xmlns:p14="http://schemas.microsoft.com/office/powerpoint/2010/main" val="3946819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However, the reference-counting algorithm will not consider them reclaimable since each of the two objects has at least one reference pointing to them, resulting in neither of them being marked for garbage collection. </a:t>
            </a:r>
            <a:endParaRPr lang="en-US" dirty="0" smtClean="0"/>
          </a:p>
          <a:p>
            <a:r>
              <a:rPr lang="en-US" dirty="0" smtClean="0"/>
              <a:t>Circular </a:t>
            </a:r>
            <a:r>
              <a:rPr lang="en-US" dirty="0"/>
              <a:t>references are a common cause of memory leaks.</a:t>
            </a:r>
          </a:p>
        </p:txBody>
      </p:sp>
      <p:sp>
        <p:nvSpPr>
          <p:cNvPr id="3" name="Title 2"/>
          <p:cNvSpPr>
            <a:spLocks noGrp="1"/>
          </p:cNvSpPr>
          <p:nvPr>
            <p:ph type="title"/>
          </p:nvPr>
        </p:nvSpPr>
        <p:spPr/>
        <p:txBody>
          <a:bodyPr/>
          <a:lstStyle/>
          <a:p>
            <a:r>
              <a:rPr lang="en-IN" dirty="0"/>
              <a:t>Limitation: Circular references</a:t>
            </a:r>
            <a:br>
              <a:rPr lang="en-IN" dirty="0"/>
            </a:br>
            <a:endParaRPr lang="en-IN" dirty="0"/>
          </a:p>
        </p:txBody>
      </p:sp>
    </p:spTree>
    <p:extLst>
      <p:ext uri="{BB962C8B-B14F-4D97-AF65-F5344CB8AC3E}">
        <p14:creationId xmlns:p14="http://schemas.microsoft.com/office/powerpoint/2010/main" val="26107726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var a = 13         // assign `13` to `a`</a:t>
            </a:r>
          </a:p>
          <a:p>
            <a:r>
              <a:rPr lang="en-US" dirty="0"/>
              <a:t>var b = a          // copy the value of `a` to `b`</a:t>
            </a:r>
          </a:p>
          <a:p>
            <a:r>
              <a:rPr lang="en-US" dirty="0"/>
              <a:t>b = 37             // assign `37` to `b`</a:t>
            </a:r>
          </a:p>
          <a:p>
            <a:r>
              <a:rPr lang="en-US" dirty="0"/>
              <a:t>console.log(a)     // =&gt; 13</a:t>
            </a:r>
            <a:endParaRPr lang="en-IN" dirty="0"/>
          </a:p>
        </p:txBody>
      </p:sp>
      <p:sp>
        <p:nvSpPr>
          <p:cNvPr id="3" name="Title 2"/>
          <p:cNvSpPr>
            <a:spLocks noGrp="1"/>
          </p:cNvSpPr>
          <p:nvPr>
            <p:ph type="title"/>
          </p:nvPr>
        </p:nvSpPr>
        <p:spPr/>
        <p:txBody>
          <a:bodyPr/>
          <a:lstStyle/>
          <a:p>
            <a:r>
              <a:rPr lang="en-IN" dirty="0"/>
              <a:t>Copying a primitive:</a:t>
            </a:r>
            <a:br>
              <a:rPr lang="en-IN" dirty="0"/>
            </a:br>
            <a:endParaRPr lang="en-IN" dirty="0"/>
          </a:p>
        </p:txBody>
      </p:sp>
    </p:spTree>
    <p:extLst>
      <p:ext uri="{BB962C8B-B14F-4D97-AF65-F5344CB8AC3E}">
        <p14:creationId xmlns:p14="http://schemas.microsoft.com/office/powerpoint/2010/main" val="21658297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function f() {</a:t>
            </a:r>
          </a:p>
          <a:p>
            <a:r>
              <a:rPr lang="en-US" dirty="0"/>
              <a:t>  var x = {};</a:t>
            </a:r>
          </a:p>
          <a:p>
            <a:r>
              <a:rPr lang="en-US" dirty="0"/>
              <a:t>  var y = {};</a:t>
            </a:r>
          </a:p>
          <a:p>
            <a:r>
              <a:rPr lang="en-US" dirty="0"/>
              <a:t>  </a:t>
            </a:r>
            <a:r>
              <a:rPr lang="en-US" dirty="0" err="1"/>
              <a:t>x.a</a:t>
            </a:r>
            <a:r>
              <a:rPr lang="en-US" dirty="0"/>
              <a:t> = y;        // x references y</a:t>
            </a:r>
          </a:p>
          <a:p>
            <a:r>
              <a:rPr lang="en-US" dirty="0"/>
              <a:t>  </a:t>
            </a:r>
            <a:r>
              <a:rPr lang="en-US" dirty="0" err="1"/>
              <a:t>y.a</a:t>
            </a:r>
            <a:r>
              <a:rPr lang="en-US" dirty="0"/>
              <a:t> = x;        // y references x</a:t>
            </a:r>
          </a:p>
          <a:p>
            <a:endParaRPr lang="en-US" dirty="0"/>
          </a:p>
          <a:p>
            <a:r>
              <a:rPr lang="en-US" dirty="0"/>
              <a:t>  return '</a:t>
            </a:r>
            <a:r>
              <a:rPr lang="en-US" dirty="0" err="1"/>
              <a:t>azerty</a:t>
            </a:r>
            <a:r>
              <a:rPr lang="en-US" dirty="0"/>
              <a:t>';</a:t>
            </a:r>
          </a:p>
          <a:p>
            <a:r>
              <a:rPr lang="en-US" dirty="0"/>
              <a:t>}</a:t>
            </a:r>
          </a:p>
          <a:p>
            <a:endParaRPr lang="en-US" dirty="0"/>
          </a:p>
          <a:p>
            <a:r>
              <a:rPr lang="en-US" dirty="0"/>
              <a:t>f</a:t>
            </a:r>
            <a:r>
              <a:rPr lang="en-US" dirty="0" smtClean="0"/>
              <a:t>();</a:t>
            </a:r>
            <a:endParaRPr lang="en-US" dirty="0"/>
          </a:p>
        </p:txBody>
      </p:sp>
      <p:sp>
        <p:nvSpPr>
          <p:cNvPr id="3" name="Title 2"/>
          <p:cNvSpPr>
            <a:spLocks noGrp="1"/>
          </p:cNvSpPr>
          <p:nvPr>
            <p:ph type="title"/>
          </p:nvPr>
        </p:nvSpPr>
        <p:spPr/>
        <p:txBody>
          <a:bodyPr/>
          <a:lstStyle/>
          <a:p>
            <a:r>
              <a:rPr lang="en-IN" dirty="0"/>
              <a:t>Limitation: Circular references</a:t>
            </a:r>
            <a:br>
              <a:rPr lang="en-IN" dirty="0"/>
            </a:br>
            <a:endParaRPr lang="en-IN" dirty="0"/>
          </a:p>
        </p:txBody>
      </p:sp>
    </p:spTree>
    <p:extLst>
      <p:ext uri="{BB962C8B-B14F-4D97-AF65-F5344CB8AC3E}">
        <p14:creationId xmlns:p14="http://schemas.microsoft.com/office/powerpoint/2010/main" val="27265103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var div;</a:t>
            </a:r>
          </a:p>
          <a:p>
            <a:r>
              <a:rPr lang="en-US" dirty="0" err="1"/>
              <a:t>window.onload</a:t>
            </a:r>
            <a:r>
              <a:rPr lang="en-US" dirty="0"/>
              <a:t> = function() {</a:t>
            </a:r>
          </a:p>
          <a:p>
            <a:r>
              <a:rPr lang="en-US" dirty="0"/>
              <a:t>  div = </a:t>
            </a:r>
            <a:r>
              <a:rPr lang="en-US" dirty="0" err="1"/>
              <a:t>document.getElementById</a:t>
            </a:r>
            <a:r>
              <a:rPr lang="en-US" dirty="0"/>
              <a:t>('</a:t>
            </a:r>
            <a:r>
              <a:rPr lang="en-US" dirty="0" err="1"/>
              <a:t>myDivElement</a:t>
            </a:r>
            <a:r>
              <a:rPr lang="en-US" dirty="0"/>
              <a:t>');</a:t>
            </a:r>
          </a:p>
          <a:p>
            <a:r>
              <a:rPr lang="en-US" dirty="0"/>
              <a:t>  </a:t>
            </a:r>
            <a:r>
              <a:rPr lang="en-US" dirty="0" err="1"/>
              <a:t>div.circularReference</a:t>
            </a:r>
            <a:r>
              <a:rPr lang="en-US" dirty="0"/>
              <a:t> = div;</a:t>
            </a:r>
          </a:p>
          <a:p>
            <a:r>
              <a:rPr lang="en-US" dirty="0"/>
              <a:t>  </a:t>
            </a:r>
            <a:r>
              <a:rPr lang="en-US" dirty="0" err="1"/>
              <a:t>div.lotsOfData</a:t>
            </a:r>
            <a:r>
              <a:rPr lang="en-US" dirty="0"/>
              <a:t> = new Array(10000).join('*');</a:t>
            </a:r>
          </a:p>
          <a:p>
            <a:r>
              <a:rPr lang="en-US" dirty="0"/>
              <a:t>};</a:t>
            </a:r>
          </a:p>
        </p:txBody>
      </p:sp>
      <p:sp>
        <p:nvSpPr>
          <p:cNvPr id="3" name="Title 2"/>
          <p:cNvSpPr>
            <a:spLocks noGrp="1"/>
          </p:cNvSpPr>
          <p:nvPr>
            <p:ph type="title"/>
          </p:nvPr>
        </p:nvSpPr>
        <p:spPr/>
        <p:txBody>
          <a:bodyPr/>
          <a:lstStyle/>
          <a:p>
            <a:r>
              <a:rPr lang="en-IN" dirty="0"/>
              <a:t>Limitation: Circular references</a:t>
            </a:r>
            <a:br>
              <a:rPr lang="en-IN" dirty="0"/>
            </a:br>
            <a:endParaRPr lang="en-IN" dirty="0"/>
          </a:p>
        </p:txBody>
      </p:sp>
    </p:spTree>
    <p:extLst>
      <p:ext uri="{BB962C8B-B14F-4D97-AF65-F5344CB8AC3E}">
        <p14:creationId xmlns:p14="http://schemas.microsoft.com/office/powerpoint/2010/main" val="5017093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This algorithm reduces the definition of "an object is no longer needed" to "an object is unreachable</a:t>
            </a:r>
            <a:r>
              <a:rPr lang="en-US" dirty="0" smtClean="0"/>
              <a:t>".</a:t>
            </a:r>
            <a:endParaRPr lang="en-US" dirty="0"/>
          </a:p>
          <a:p>
            <a:r>
              <a:rPr lang="en-US" dirty="0"/>
              <a:t>This algorithm assumes the knowledge of a set of objects called roots. </a:t>
            </a:r>
            <a:endParaRPr lang="en-US" dirty="0" smtClean="0"/>
          </a:p>
          <a:p>
            <a:r>
              <a:rPr lang="en-US" dirty="0" smtClean="0"/>
              <a:t>In </a:t>
            </a:r>
            <a:r>
              <a:rPr lang="en-US" dirty="0"/>
              <a:t>JavaScript, the root is the global object. </a:t>
            </a:r>
            <a:endParaRPr lang="en-US" dirty="0" smtClean="0"/>
          </a:p>
          <a:p>
            <a:r>
              <a:rPr lang="en-US" dirty="0" smtClean="0"/>
              <a:t>Periodically</a:t>
            </a:r>
            <a:r>
              <a:rPr lang="en-US" dirty="0"/>
              <a:t>, the garbage collector will start from these roots, find all objects that are referenced from these roots, then all objects referenced from these, etc. </a:t>
            </a:r>
            <a:endParaRPr lang="en-US" dirty="0" smtClean="0"/>
          </a:p>
          <a:p>
            <a:r>
              <a:rPr lang="en-US" dirty="0" smtClean="0"/>
              <a:t>Starting </a:t>
            </a:r>
            <a:r>
              <a:rPr lang="en-US" dirty="0"/>
              <a:t>from the roots, the garbage collector will thus find all reachable objects and collect all non-reachable objects.</a:t>
            </a:r>
            <a:endParaRPr lang="en-IN" dirty="0"/>
          </a:p>
        </p:txBody>
      </p:sp>
      <p:sp>
        <p:nvSpPr>
          <p:cNvPr id="3" name="Title 2"/>
          <p:cNvSpPr>
            <a:spLocks noGrp="1"/>
          </p:cNvSpPr>
          <p:nvPr>
            <p:ph type="title"/>
          </p:nvPr>
        </p:nvSpPr>
        <p:spPr/>
        <p:txBody>
          <a:bodyPr/>
          <a:lstStyle/>
          <a:p>
            <a:r>
              <a:rPr lang="en-IN" b="0" dirty="0"/>
              <a:t>Mark-and-sweep algorithm</a:t>
            </a:r>
            <a:endParaRPr lang="en-IN" dirty="0"/>
          </a:p>
        </p:txBody>
      </p:sp>
    </p:spTree>
    <p:extLst>
      <p:ext uri="{BB962C8B-B14F-4D97-AF65-F5344CB8AC3E}">
        <p14:creationId xmlns:p14="http://schemas.microsoft.com/office/powerpoint/2010/main" val="14510010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Mark-and-sweep algorithm</a:t>
            </a:r>
            <a:endParaRPr lang="en-IN" dirty="0"/>
          </a:p>
        </p:txBody>
      </p:sp>
      <p:pic>
        <p:nvPicPr>
          <p:cNvPr id="5122" name="Picture 2" descr="https://miro.medium.com/max/1215/1*WVtok3BV0NgU95mpxk9CNg.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3975" y="1676400"/>
            <a:ext cx="8393712"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101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This algorithm is an improvement over the previous one since an object having zero references is effectively unreachable. </a:t>
            </a:r>
            <a:endParaRPr lang="en-US" dirty="0" smtClean="0"/>
          </a:p>
          <a:p>
            <a:r>
              <a:rPr lang="en-US" dirty="0" smtClean="0"/>
              <a:t>The </a:t>
            </a:r>
            <a:r>
              <a:rPr lang="en-US" dirty="0"/>
              <a:t>opposite does not hold true as we have seen with circular references.</a:t>
            </a:r>
          </a:p>
          <a:p>
            <a:r>
              <a:rPr lang="en-US" dirty="0" smtClean="0"/>
              <a:t>As </a:t>
            </a:r>
            <a:r>
              <a:rPr lang="en-US" dirty="0"/>
              <a:t>of 2012, all modern browsers ship a mark-and-sweep garbage-collector. </a:t>
            </a:r>
            <a:endParaRPr lang="en-US" dirty="0" smtClean="0"/>
          </a:p>
          <a:p>
            <a:r>
              <a:rPr lang="en-US" dirty="0" smtClean="0"/>
              <a:t>All </a:t>
            </a:r>
            <a:r>
              <a:rPr lang="en-US" dirty="0"/>
              <a:t>improvements made in the field of JavaScript garbage collection (generational/incremental/concurrent/parallel garbage collection) over the last few years are implementation improvements of this </a:t>
            </a:r>
            <a:r>
              <a:rPr lang="en-US" dirty="0" smtClean="0"/>
              <a:t>algorithm.</a:t>
            </a:r>
          </a:p>
        </p:txBody>
      </p:sp>
      <p:sp>
        <p:nvSpPr>
          <p:cNvPr id="3" name="Title 2"/>
          <p:cNvSpPr>
            <a:spLocks noGrp="1"/>
          </p:cNvSpPr>
          <p:nvPr>
            <p:ph type="title"/>
          </p:nvPr>
        </p:nvSpPr>
        <p:spPr/>
        <p:txBody>
          <a:bodyPr/>
          <a:lstStyle/>
          <a:p>
            <a:r>
              <a:rPr lang="en-IN" b="0" dirty="0"/>
              <a:t>Mark-and-sweep algorithm</a:t>
            </a:r>
            <a:endParaRPr lang="en-IN" dirty="0"/>
          </a:p>
        </p:txBody>
      </p:sp>
    </p:spTree>
    <p:extLst>
      <p:ext uri="{BB962C8B-B14F-4D97-AF65-F5344CB8AC3E}">
        <p14:creationId xmlns:p14="http://schemas.microsoft.com/office/powerpoint/2010/main" val="19818305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Cycles are no longer a problem</a:t>
            </a:r>
          </a:p>
          <a:p>
            <a:r>
              <a:rPr lang="en-US" dirty="0"/>
              <a:t>In the first example above, after the function call returns, the two objects are no longer referenced by any resource that is reachable from the global object</a:t>
            </a:r>
            <a:r>
              <a:rPr lang="en-US" dirty="0" smtClean="0"/>
              <a:t>.</a:t>
            </a:r>
          </a:p>
          <a:p>
            <a:r>
              <a:rPr lang="en-US" dirty="0" smtClean="0"/>
              <a:t>Consequently</a:t>
            </a:r>
            <a:r>
              <a:rPr lang="en-US" dirty="0"/>
              <a:t>, they will be found unreachable by the garbage collector and have their allocated memory reclaimed.</a:t>
            </a:r>
            <a:endParaRPr lang="en-IN" dirty="0"/>
          </a:p>
        </p:txBody>
      </p:sp>
      <p:sp>
        <p:nvSpPr>
          <p:cNvPr id="3" name="Title 2"/>
          <p:cNvSpPr>
            <a:spLocks noGrp="1"/>
          </p:cNvSpPr>
          <p:nvPr>
            <p:ph type="title"/>
          </p:nvPr>
        </p:nvSpPr>
        <p:spPr/>
        <p:txBody>
          <a:bodyPr/>
          <a:lstStyle/>
          <a:p>
            <a:r>
              <a:rPr lang="en-IN" dirty="0" smtClean="0"/>
              <a:t>Garbage Collection</a:t>
            </a:r>
            <a:endParaRPr lang="en-IN" dirty="0"/>
          </a:p>
        </p:txBody>
      </p:sp>
    </p:spTree>
    <p:extLst>
      <p:ext uri="{BB962C8B-B14F-4D97-AF65-F5344CB8AC3E}">
        <p14:creationId xmlns:p14="http://schemas.microsoft.com/office/powerpoint/2010/main" val="20931912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Limitation: Releasing memory manually</a:t>
            </a:r>
          </a:p>
          <a:p>
            <a:r>
              <a:rPr lang="en-US" dirty="0"/>
              <a:t>There are times when it would be convenient to manually decide when and what memory is released. </a:t>
            </a:r>
            <a:endParaRPr lang="en-US" dirty="0" smtClean="0"/>
          </a:p>
          <a:p>
            <a:r>
              <a:rPr lang="en-US" dirty="0" smtClean="0"/>
              <a:t>In </a:t>
            </a:r>
            <a:r>
              <a:rPr lang="en-US" dirty="0"/>
              <a:t>order to release the memory of an object, it needs to be made explicitly unreachable.</a:t>
            </a:r>
            <a:endParaRPr lang="en-IN" dirty="0"/>
          </a:p>
        </p:txBody>
      </p:sp>
      <p:sp>
        <p:nvSpPr>
          <p:cNvPr id="3" name="Title 2"/>
          <p:cNvSpPr>
            <a:spLocks noGrp="1"/>
          </p:cNvSpPr>
          <p:nvPr>
            <p:ph type="title"/>
          </p:nvPr>
        </p:nvSpPr>
        <p:spPr/>
        <p:txBody>
          <a:bodyPr/>
          <a:lstStyle/>
          <a:p>
            <a:r>
              <a:rPr lang="en-IN" dirty="0" smtClean="0"/>
              <a:t>Garbage Collection</a:t>
            </a:r>
            <a:endParaRPr lang="en-IN" dirty="0"/>
          </a:p>
        </p:txBody>
      </p:sp>
    </p:spTree>
    <p:extLst>
      <p:ext uri="{BB962C8B-B14F-4D97-AF65-F5344CB8AC3E}">
        <p14:creationId xmlns:p14="http://schemas.microsoft.com/office/powerpoint/2010/main" val="15132524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Regular Expression</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372873986"/>
              </p:ext>
            </p:extLst>
          </p:nvPr>
        </p:nvGraphicFramePr>
        <p:xfrm>
          <a:off x="380997" y="1367932"/>
          <a:ext cx="8534402" cy="5081287"/>
        </p:xfrm>
        <a:graphic>
          <a:graphicData uri="http://schemas.openxmlformats.org/drawingml/2006/table">
            <a:tbl>
              <a:tblPr/>
              <a:tblGrid>
                <a:gridCol w="1295403"/>
                <a:gridCol w="7238999"/>
              </a:tblGrid>
              <a:tr h="224658">
                <a:tc>
                  <a:txBody>
                    <a:bodyPr/>
                    <a:lstStyle/>
                    <a:p>
                      <a:pPr algn="l"/>
                      <a:r>
                        <a:rPr lang="en-IN" sz="1600" b="1">
                          <a:effectLst/>
                          <a:latin typeface="x-locale-heading-primary"/>
                        </a:rPr>
                        <a:t>Method</a:t>
                      </a:r>
                    </a:p>
                  </a:txBody>
                  <a:tcPr marL="38985" marR="38985" marT="9746" marB="1949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c>
                  <a:txBody>
                    <a:bodyPr/>
                    <a:lstStyle/>
                    <a:p>
                      <a:pPr algn="l"/>
                      <a:r>
                        <a:rPr lang="en-IN" sz="1600" b="1">
                          <a:effectLst/>
                          <a:latin typeface="x-locale-heading-primary"/>
                        </a:rPr>
                        <a:t>Description</a:t>
                      </a:r>
                    </a:p>
                  </a:txBody>
                  <a:tcPr marL="38985" marR="38985" marT="9746" marB="19493"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r>
              <a:tr h="791224">
                <a:tc>
                  <a:txBody>
                    <a:bodyPr/>
                    <a:lstStyle/>
                    <a:p>
                      <a:pPr algn="l"/>
                      <a:r>
                        <a:rPr lang="en-IN" sz="1600" u="none" strike="noStrike" dirty="0">
                          <a:solidFill>
                            <a:srgbClr val="3D7E9A"/>
                          </a:solidFill>
                          <a:effectLst/>
                          <a:hlinkClick r:id="rId2" tooltip="The exec() method executes a search for a match in a specified string. Returns a result array, or null."/>
                        </a:rPr>
                        <a:t>exec</a:t>
                      </a:r>
                      <a:endParaRPr lang="en-IN" sz="1600" dirty="0">
                        <a:effectLst/>
                      </a:endParaRP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c>
                  <a:txBody>
                    <a:bodyPr/>
                    <a:lstStyle/>
                    <a:p>
                      <a:pPr algn="l"/>
                      <a:r>
                        <a:rPr lang="en-US" sz="1600">
                          <a:effectLst/>
                        </a:rPr>
                        <a:t>A RegExp method that executes a search for a match in a string. It returns an array of information or null on a mismatch.</a:t>
                      </a: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r>
              <a:tr h="608634">
                <a:tc>
                  <a:txBody>
                    <a:bodyPr/>
                    <a:lstStyle/>
                    <a:p>
                      <a:pPr algn="l"/>
                      <a:r>
                        <a:rPr lang="en-IN" sz="1600" u="none" strike="noStrike">
                          <a:solidFill>
                            <a:srgbClr val="3D7E9A"/>
                          </a:solidFill>
                          <a:effectLst/>
                          <a:hlinkClick r:id="rId3" tooltip="The test() method executes a search for a match between a regular expression and a specified string. Returns true or false."/>
                        </a:rPr>
                        <a:t>test</a:t>
                      </a:r>
                      <a:endParaRPr lang="en-IN" sz="1600">
                        <a:effectLst/>
                      </a:endParaRP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c>
                  <a:txBody>
                    <a:bodyPr/>
                    <a:lstStyle/>
                    <a:p>
                      <a:pPr algn="l"/>
                      <a:r>
                        <a:rPr lang="en-US" sz="1600" dirty="0">
                          <a:effectLst/>
                        </a:rPr>
                        <a:t>A </a:t>
                      </a:r>
                      <a:r>
                        <a:rPr lang="en-US" sz="1600" dirty="0" err="1">
                          <a:effectLst/>
                        </a:rPr>
                        <a:t>RegExp</a:t>
                      </a:r>
                      <a:r>
                        <a:rPr lang="en-US" sz="1600" dirty="0">
                          <a:effectLst/>
                        </a:rPr>
                        <a:t> method that tests for a match in a string. It returns true or false.</a:t>
                      </a: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r>
              <a:tr h="791224">
                <a:tc>
                  <a:txBody>
                    <a:bodyPr/>
                    <a:lstStyle/>
                    <a:p>
                      <a:pPr algn="l"/>
                      <a:r>
                        <a:rPr lang="en-IN" sz="1600" u="none" strike="noStrike">
                          <a:solidFill>
                            <a:srgbClr val="3D7E9A"/>
                          </a:solidFill>
                          <a:effectLst/>
                          <a:hlinkClick r:id="rId4" tooltip="The match() method retrieves the result of matching a string against a regular expression."/>
                        </a:rPr>
                        <a:t>match</a:t>
                      </a:r>
                      <a:endParaRPr lang="en-IN" sz="1600">
                        <a:effectLst/>
                      </a:endParaRP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c>
                  <a:txBody>
                    <a:bodyPr/>
                    <a:lstStyle/>
                    <a:p>
                      <a:pPr algn="l"/>
                      <a:r>
                        <a:rPr lang="en-US" sz="1600">
                          <a:effectLst/>
                        </a:rPr>
                        <a:t>A String method that returns an array containing all of the matches, including capturing groups, or null if no match is found.</a:t>
                      </a: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r>
              <a:tr h="608634">
                <a:tc>
                  <a:txBody>
                    <a:bodyPr/>
                    <a:lstStyle/>
                    <a:p>
                      <a:pPr algn="l"/>
                      <a:r>
                        <a:rPr lang="en-IN" sz="1600" u="none" strike="noStrike">
                          <a:solidFill>
                            <a:srgbClr val="3D7E9A"/>
                          </a:solidFill>
                          <a:effectLst/>
                          <a:hlinkClick r:id="rId5" tooltip="The matchAll() method returns an iterator of all results matching a string against a regular expression, including capturing groups."/>
                        </a:rPr>
                        <a:t>matchAll</a:t>
                      </a:r>
                      <a:endParaRPr lang="en-IN" sz="1600">
                        <a:effectLst/>
                      </a:endParaRP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c>
                  <a:txBody>
                    <a:bodyPr/>
                    <a:lstStyle/>
                    <a:p>
                      <a:pPr algn="l"/>
                      <a:r>
                        <a:rPr lang="en-US" sz="1600">
                          <a:effectLst/>
                        </a:rPr>
                        <a:t>A String method that returns an iterator containing all of the matches, including capturing groups.</a:t>
                      </a: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r>
              <a:tr h="608634">
                <a:tc>
                  <a:txBody>
                    <a:bodyPr/>
                    <a:lstStyle/>
                    <a:p>
                      <a:pPr algn="l"/>
                      <a:r>
                        <a:rPr lang="en-IN" sz="1600" u="none" strike="noStrike">
                          <a:solidFill>
                            <a:srgbClr val="3D7E9A"/>
                          </a:solidFill>
                          <a:effectLst/>
                          <a:hlinkClick r:id="rId6" tooltip="The search() method executes a search for a match between a regular expression and this String object."/>
                        </a:rPr>
                        <a:t>search</a:t>
                      </a:r>
                      <a:endParaRPr lang="en-IN" sz="1600">
                        <a:effectLst/>
                      </a:endParaRP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c>
                  <a:txBody>
                    <a:bodyPr/>
                    <a:lstStyle/>
                    <a:p>
                      <a:pPr algn="l"/>
                      <a:r>
                        <a:rPr lang="en-US" sz="1600">
                          <a:effectLst/>
                        </a:rPr>
                        <a:t>A String method that tests for a match in a string. It returns the index of the match, or -1 if the search fails.</a:t>
                      </a: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r>
              <a:tr h="791224">
                <a:tc>
                  <a:txBody>
                    <a:bodyPr/>
                    <a:lstStyle/>
                    <a:p>
                      <a:pPr algn="l"/>
                      <a:r>
                        <a:rPr lang="en-IN" sz="1600" u="none" strike="noStrike">
                          <a:solidFill>
                            <a:srgbClr val="3D7E9A"/>
                          </a:solidFill>
                          <a:effectLst/>
                          <a:hlinkClick r:id="rId7" tooltip="The replace() method returns a new string with some or all matches of a pattern replaced by a replacement."/>
                        </a:rPr>
                        <a:t>replace</a:t>
                      </a:r>
                      <a:endParaRPr lang="en-IN" sz="1600">
                        <a:effectLst/>
                      </a:endParaRP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c>
                  <a:txBody>
                    <a:bodyPr/>
                    <a:lstStyle/>
                    <a:p>
                      <a:pPr algn="l"/>
                      <a:r>
                        <a:rPr lang="en-US" sz="1600">
                          <a:effectLst/>
                        </a:rPr>
                        <a:t>A String method that executes a search for a match in a string, and replaces the matched substring with a replacement substring.</a:t>
                      </a: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r>
              <a:tr h="608634">
                <a:tc>
                  <a:txBody>
                    <a:bodyPr/>
                    <a:lstStyle/>
                    <a:p>
                      <a:pPr algn="l"/>
                      <a:r>
                        <a:rPr lang="en-IN" sz="1600" u="none" strike="noStrike">
                          <a:solidFill>
                            <a:srgbClr val="3D7E9A"/>
                          </a:solidFill>
                          <a:effectLst/>
                          <a:hlinkClick r:id="rId8" tooltip="The split() method splits a String object into an array of strings by separating the string into substrings, using a specified separator string to determine where to make each split."/>
                        </a:rPr>
                        <a:t>split</a:t>
                      </a:r>
                      <a:endParaRPr lang="en-IN" sz="1600">
                        <a:effectLst/>
                      </a:endParaRP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c>
                  <a:txBody>
                    <a:bodyPr/>
                    <a:lstStyle/>
                    <a:p>
                      <a:pPr algn="l"/>
                      <a:r>
                        <a:rPr lang="en-US" sz="1600" dirty="0">
                          <a:effectLst/>
                        </a:rPr>
                        <a:t>A String method that uses a regular expression or a fixed string to break a string into an array of substrings.</a:t>
                      </a:r>
                    </a:p>
                  </a:txBody>
                  <a:tcPr marL="38985" marR="38985" marT="29239" marB="29239" anchor="ctr">
                    <a:lnL w="15240" cap="flat" cmpd="sng" algn="ctr">
                      <a:solidFill>
                        <a:srgbClr val="FFFFFF"/>
                      </a:solidFill>
                      <a:prstDash val="solid"/>
                      <a:round/>
                      <a:headEnd type="none" w="med" len="med"/>
                      <a:tailEnd type="none" w="med" len="med"/>
                    </a:lnL>
                    <a:lnR w="15240" cap="flat" cmpd="sng" algn="ctr">
                      <a:solidFill>
                        <a:srgbClr val="FFFFFF"/>
                      </a:solidFill>
                      <a:prstDash val="solid"/>
                      <a:round/>
                      <a:headEnd type="none" w="med" len="med"/>
                      <a:tailEnd type="none" w="med" len="med"/>
                    </a:lnR>
                    <a:lnT w="15240" cap="flat" cmpd="sng" algn="ctr">
                      <a:solidFill>
                        <a:srgbClr val="FFFFFF"/>
                      </a:solidFill>
                      <a:prstDash val="solid"/>
                      <a:round/>
                      <a:headEnd type="none" w="med" len="med"/>
                      <a:tailEnd type="none" w="med" len="med"/>
                    </a:lnT>
                    <a:lnB w="15240" cap="flat" cmpd="sng" algn="ctr">
                      <a:solidFill>
                        <a:srgbClr val="FFFFFF"/>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06768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t>ECMA</a:t>
            </a:r>
            <a:r>
              <a:rPr lang="en-US" dirty="0"/>
              <a:t> stands for - European Computer Manufacturer's Association</a:t>
            </a:r>
            <a:r>
              <a:rPr lang="en-US" dirty="0" smtClean="0"/>
              <a:t>.</a:t>
            </a:r>
          </a:p>
          <a:p>
            <a:r>
              <a:rPr lang="en-US" dirty="0" smtClean="0"/>
              <a:t>ECMAScript </a:t>
            </a:r>
            <a:r>
              <a:rPr lang="en-US" dirty="0"/>
              <a:t>is a standard for a scripting language. It specifies the core features that a scripting language should provide and how those features should be implemented. </a:t>
            </a:r>
            <a:endParaRPr lang="en-US" dirty="0" smtClean="0"/>
          </a:p>
          <a:p>
            <a:r>
              <a:rPr lang="en-US" dirty="0" err="1"/>
              <a:t>Javascript</a:t>
            </a:r>
            <a:r>
              <a:rPr lang="en-US" dirty="0"/>
              <a:t> was originally created at Netscape, and they wanted to standardize the language. So, they submitted the language to the European Computer Manufacturer’s Association (ECMA) for standardization</a:t>
            </a:r>
            <a:endParaRPr lang="en-US" dirty="0" smtClean="0"/>
          </a:p>
          <a:p>
            <a:r>
              <a:rPr lang="en-US" dirty="0"/>
              <a:t>JavaScript is what everyone calls the language, but that name is trademarked (by Oracle, </a:t>
            </a:r>
            <a:r>
              <a:rPr lang="en-US" dirty="0" smtClean="0"/>
              <a:t>which inherited </a:t>
            </a:r>
            <a:r>
              <a:rPr lang="en-US" dirty="0"/>
              <a:t>the trademark from Sun</a:t>
            </a:r>
            <a:r>
              <a:rPr lang="en-US" dirty="0" smtClean="0"/>
              <a:t>).</a:t>
            </a:r>
          </a:p>
          <a:p>
            <a:endParaRPr lang="en-IN" dirty="0"/>
          </a:p>
        </p:txBody>
      </p:sp>
      <p:sp>
        <p:nvSpPr>
          <p:cNvPr id="3" name="Title 2"/>
          <p:cNvSpPr>
            <a:spLocks noGrp="1"/>
          </p:cNvSpPr>
          <p:nvPr>
            <p:ph type="title"/>
          </p:nvPr>
        </p:nvSpPr>
        <p:spPr/>
        <p:txBody>
          <a:bodyPr/>
          <a:lstStyle/>
          <a:p>
            <a:r>
              <a:rPr lang="en-IN" dirty="0" smtClean="0"/>
              <a:t>ECMA Standards</a:t>
            </a:r>
            <a:endParaRPr lang="en-IN" dirty="0"/>
          </a:p>
        </p:txBody>
      </p:sp>
    </p:spTree>
    <p:extLst>
      <p:ext uri="{BB962C8B-B14F-4D97-AF65-F5344CB8AC3E}">
        <p14:creationId xmlns:p14="http://schemas.microsoft.com/office/powerpoint/2010/main" val="12339031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Be a better </a:t>
            </a:r>
            <a:r>
              <a:rPr lang="en-IN" b="1" dirty="0" smtClean="0"/>
              <a:t>language for writing</a:t>
            </a:r>
          </a:p>
          <a:p>
            <a:pPr marL="225425" lvl="1" indent="0">
              <a:buNone/>
            </a:pPr>
            <a:r>
              <a:rPr lang="en-IN" dirty="0" err="1"/>
              <a:t>i</a:t>
            </a:r>
            <a:r>
              <a:rPr lang="en-IN" dirty="0"/>
              <a:t>. complex applications;</a:t>
            </a:r>
          </a:p>
          <a:p>
            <a:pPr marL="225425" lvl="1" indent="0">
              <a:buNone/>
            </a:pPr>
            <a:r>
              <a:rPr lang="en-US" dirty="0"/>
              <a:t>ii. libraries (possibly including the DOM) shared by those applications;</a:t>
            </a:r>
          </a:p>
          <a:p>
            <a:pPr marL="225425" lvl="1" indent="0">
              <a:buNone/>
            </a:pPr>
            <a:r>
              <a:rPr lang="en-US" dirty="0"/>
              <a:t>iii. code generators targeting the new edition</a:t>
            </a:r>
            <a:r>
              <a:rPr lang="en-US" dirty="0" smtClean="0"/>
              <a:t>.</a:t>
            </a:r>
          </a:p>
          <a:p>
            <a:pPr marL="225425" lvl="1" indent="0">
              <a:buNone/>
            </a:pPr>
            <a:endParaRPr lang="en-US" b="1" dirty="0"/>
          </a:p>
          <a:p>
            <a:pPr marL="225425" lvl="1" indent="0">
              <a:buNone/>
            </a:pPr>
            <a:endParaRPr lang="en-IN" b="1" dirty="0" smtClean="0"/>
          </a:p>
          <a:p>
            <a:pPr marL="225425" lvl="1" indent="0">
              <a:buNone/>
            </a:pPr>
            <a:endParaRPr lang="en-IN" dirty="0"/>
          </a:p>
        </p:txBody>
      </p:sp>
      <p:sp>
        <p:nvSpPr>
          <p:cNvPr id="3" name="Title 2"/>
          <p:cNvSpPr>
            <a:spLocks noGrp="1"/>
          </p:cNvSpPr>
          <p:nvPr>
            <p:ph type="title"/>
          </p:nvPr>
        </p:nvSpPr>
        <p:spPr/>
        <p:txBody>
          <a:bodyPr/>
          <a:lstStyle/>
          <a:p>
            <a:r>
              <a:rPr lang="en-IN" dirty="0"/>
              <a:t>Goals for ES6</a:t>
            </a:r>
          </a:p>
        </p:txBody>
      </p:sp>
    </p:spTree>
    <p:extLst>
      <p:ext uri="{BB962C8B-B14F-4D97-AF65-F5344CB8AC3E}">
        <p14:creationId xmlns:p14="http://schemas.microsoft.com/office/powerpoint/2010/main" val="3429039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var a = { c: 13 }  // assign the reference of a new object to `a`</a:t>
            </a:r>
          </a:p>
          <a:p>
            <a:r>
              <a:rPr lang="en-US" dirty="0"/>
              <a:t>var b = a          // copy the reference of the object inside `a` to new variable `b`</a:t>
            </a:r>
          </a:p>
          <a:p>
            <a:r>
              <a:rPr lang="en-US" dirty="0" err="1"/>
              <a:t>b.c</a:t>
            </a:r>
            <a:r>
              <a:rPr lang="en-US" dirty="0"/>
              <a:t> = 37           // modify the contents of the object `b` refers to</a:t>
            </a:r>
          </a:p>
          <a:p>
            <a:r>
              <a:rPr lang="en-US" dirty="0"/>
              <a:t>console.log(a)     // =&gt; { c: 37 }</a:t>
            </a:r>
            <a:endParaRPr lang="en-IN" dirty="0"/>
          </a:p>
        </p:txBody>
      </p:sp>
      <p:sp>
        <p:nvSpPr>
          <p:cNvPr id="3" name="Title 2"/>
          <p:cNvSpPr>
            <a:spLocks noGrp="1"/>
          </p:cNvSpPr>
          <p:nvPr>
            <p:ph type="title"/>
          </p:nvPr>
        </p:nvSpPr>
        <p:spPr/>
        <p:txBody>
          <a:bodyPr/>
          <a:lstStyle/>
          <a:p>
            <a:r>
              <a:rPr lang="en-IN" dirty="0"/>
              <a:t>Copying a reference:</a:t>
            </a:r>
            <a:br>
              <a:rPr lang="en-IN" dirty="0"/>
            </a:br>
            <a:endParaRPr lang="en-IN" dirty="0"/>
          </a:p>
        </p:txBody>
      </p:sp>
    </p:spTree>
    <p:extLst>
      <p:ext uri="{BB962C8B-B14F-4D97-AF65-F5344CB8AC3E}">
        <p14:creationId xmlns:p14="http://schemas.microsoft.com/office/powerpoint/2010/main" val="30334688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Improve </a:t>
            </a:r>
            <a:r>
              <a:rPr lang="en-IN" b="1" dirty="0" smtClean="0"/>
              <a:t>interoperation</a:t>
            </a:r>
          </a:p>
          <a:p>
            <a:r>
              <a:rPr lang="en-US" dirty="0"/>
              <a:t>The goal is: Improve interoperation, adopting de facto standards where </a:t>
            </a:r>
            <a:r>
              <a:rPr lang="en-US" dirty="0" smtClean="0"/>
              <a:t>possible.</a:t>
            </a:r>
          </a:p>
          <a:p>
            <a:pPr lvl="1"/>
            <a:r>
              <a:rPr lang="en-US" dirty="0"/>
              <a:t>Classes: are based on how constructor functions are currently used.</a:t>
            </a:r>
          </a:p>
          <a:p>
            <a:pPr lvl="1"/>
            <a:r>
              <a:rPr lang="en-US" dirty="0" smtClean="0"/>
              <a:t>Modules</a:t>
            </a:r>
            <a:r>
              <a:rPr lang="en-US" dirty="0"/>
              <a:t>: picked up design ideas from the </a:t>
            </a:r>
            <a:r>
              <a:rPr lang="en-US" dirty="0" err="1"/>
              <a:t>CommonJS</a:t>
            </a:r>
            <a:r>
              <a:rPr lang="en-US" dirty="0"/>
              <a:t> module format.</a:t>
            </a:r>
          </a:p>
          <a:p>
            <a:pPr lvl="1"/>
            <a:r>
              <a:rPr lang="en-US" dirty="0" smtClean="0"/>
              <a:t>Arrow </a:t>
            </a:r>
            <a:r>
              <a:rPr lang="en-US" dirty="0"/>
              <a:t>functions: have syntax that is borrowed from </a:t>
            </a:r>
            <a:r>
              <a:rPr lang="en-US" dirty="0" err="1"/>
              <a:t>CoffeeScript</a:t>
            </a:r>
            <a:r>
              <a:rPr lang="en-US" dirty="0"/>
              <a:t>.</a:t>
            </a:r>
          </a:p>
          <a:p>
            <a:pPr lvl="1"/>
            <a:r>
              <a:rPr lang="en-IN" dirty="0" smtClean="0"/>
              <a:t>Named </a:t>
            </a:r>
            <a:r>
              <a:rPr lang="en-IN" dirty="0"/>
              <a:t>function parameters:</a:t>
            </a:r>
          </a:p>
          <a:p>
            <a:pPr marL="225425" lvl="1" indent="0">
              <a:buNone/>
            </a:pPr>
            <a:endParaRPr lang="en-IN" dirty="0"/>
          </a:p>
        </p:txBody>
      </p:sp>
      <p:sp>
        <p:nvSpPr>
          <p:cNvPr id="3" name="Title 2"/>
          <p:cNvSpPr>
            <a:spLocks noGrp="1"/>
          </p:cNvSpPr>
          <p:nvPr>
            <p:ph type="title"/>
          </p:nvPr>
        </p:nvSpPr>
        <p:spPr/>
        <p:txBody>
          <a:bodyPr/>
          <a:lstStyle/>
          <a:p>
            <a:r>
              <a:rPr lang="en-IN" dirty="0"/>
              <a:t>Goals for ES6</a:t>
            </a:r>
          </a:p>
        </p:txBody>
      </p:sp>
    </p:spTree>
    <p:extLst>
      <p:ext uri="{BB962C8B-B14F-4D97-AF65-F5344CB8AC3E}">
        <p14:creationId xmlns:p14="http://schemas.microsoft.com/office/powerpoint/2010/main" val="3092217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Versioning</a:t>
            </a:r>
          </a:p>
          <a:p>
            <a:r>
              <a:rPr lang="en-US" dirty="0"/>
              <a:t>The goal is: Keep versioning as simple and linear as possible.</a:t>
            </a:r>
            <a:endParaRPr lang="en-IN" dirty="0"/>
          </a:p>
        </p:txBody>
      </p:sp>
      <p:sp>
        <p:nvSpPr>
          <p:cNvPr id="3" name="Title 2"/>
          <p:cNvSpPr>
            <a:spLocks noGrp="1"/>
          </p:cNvSpPr>
          <p:nvPr>
            <p:ph type="title"/>
          </p:nvPr>
        </p:nvSpPr>
        <p:spPr/>
        <p:txBody>
          <a:bodyPr/>
          <a:lstStyle/>
          <a:p>
            <a:r>
              <a:rPr lang="en-IN" dirty="0"/>
              <a:t>Goals for ES6</a:t>
            </a:r>
          </a:p>
        </p:txBody>
      </p:sp>
    </p:spTree>
    <p:extLst>
      <p:ext uri="{BB962C8B-B14F-4D97-AF65-F5344CB8AC3E}">
        <p14:creationId xmlns:p14="http://schemas.microsoft.com/office/powerpoint/2010/main" val="15119073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Better syntax for features that already exist (e.g. via libraries). For example:</a:t>
            </a:r>
          </a:p>
          <a:p>
            <a:pPr marL="225425" lvl="1" indent="0">
              <a:buNone/>
            </a:pPr>
            <a:r>
              <a:rPr lang="en-US" dirty="0"/>
              <a:t>– Classes</a:t>
            </a:r>
          </a:p>
          <a:p>
            <a:pPr marL="225425" lvl="1" indent="0">
              <a:buNone/>
            </a:pPr>
            <a:r>
              <a:rPr lang="en-US" dirty="0"/>
              <a:t>– Modules</a:t>
            </a:r>
          </a:p>
          <a:p>
            <a:pPr marL="0" indent="0">
              <a:buNone/>
            </a:pPr>
            <a:r>
              <a:rPr lang="en-US" dirty="0"/>
              <a:t>• New functionality in the standard library. For example:</a:t>
            </a:r>
          </a:p>
          <a:p>
            <a:pPr marL="225425" lvl="1" indent="0">
              <a:buNone/>
            </a:pPr>
            <a:r>
              <a:rPr lang="en-US" dirty="0"/>
              <a:t>– New methods for strings and Arrays</a:t>
            </a:r>
          </a:p>
          <a:p>
            <a:pPr marL="225425" lvl="1" indent="0">
              <a:buNone/>
            </a:pPr>
            <a:r>
              <a:rPr lang="en-US" dirty="0"/>
              <a:t>– Promises</a:t>
            </a:r>
          </a:p>
          <a:p>
            <a:pPr marL="225425" lvl="1" indent="0">
              <a:buNone/>
            </a:pPr>
            <a:r>
              <a:rPr lang="en-US" dirty="0"/>
              <a:t>– Maps, Sets</a:t>
            </a:r>
          </a:p>
          <a:p>
            <a:pPr marL="0" indent="0">
              <a:buNone/>
            </a:pPr>
            <a:r>
              <a:rPr lang="en-US" dirty="0"/>
              <a:t>• Completely new features. For example:</a:t>
            </a:r>
          </a:p>
          <a:p>
            <a:pPr marL="225425" lvl="1" indent="0">
              <a:buNone/>
            </a:pPr>
            <a:r>
              <a:rPr lang="en-US" dirty="0"/>
              <a:t>– Generators</a:t>
            </a:r>
          </a:p>
          <a:p>
            <a:pPr marL="225425" lvl="1" indent="0">
              <a:buNone/>
            </a:pPr>
            <a:r>
              <a:rPr lang="en-US" dirty="0"/>
              <a:t>– Proxies</a:t>
            </a:r>
          </a:p>
          <a:p>
            <a:pPr marL="225425" lvl="1" indent="0">
              <a:buNone/>
            </a:pPr>
            <a:r>
              <a:rPr lang="en-US" dirty="0"/>
              <a:t>– </a:t>
            </a:r>
            <a:r>
              <a:rPr lang="en-US" dirty="0" err="1"/>
              <a:t>WeakMaps</a:t>
            </a:r>
            <a:endParaRPr lang="en-IN" dirty="0"/>
          </a:p>
        </p:txBody>
      </p:sp>
      <p:sp>
        <p:nvSpPr>
          <p:cNvPr id="3" name="Title 2"/>
          <p:cNvSpPr>
            <a:spLocks noGrp="1"/>
          </p:cNvSpPr>
          <p:nvPr>
            <p:ph type="title"/>
          </p:nvPr>
        </p:nvSpPr>
        <p:spPr/>
        <p:txBody>
          <a:bodyPr/>
          <a:lstStyle/>
          <a:p>
            <a:r>
              <a:rPr lang="en-IN" dirty="0"/>
              <a:t>Categories of ES6 features</a:t>
            </a:r>
          </a:p>
        </p:txBody>
      </p:sp>
    </p:spTree>
    <p:extLst>
      <p:ext uri="{BB962C8B-B14F-4D97-AF65-F5344CB8AC3E}">
        <p14:creationId xmlns:p14="http://schemas.microsoft.com/office/powerpoint/2010/main" val="139224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brief history of ECMAScript</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3798060563"/>
              </p:ext>
            </p:extLst>
          </p:nvPr>
        </p:nvGraphicFramePr>
        <p:xfrm>
          <a:off x="569182" y="1644491"/>
          <a:ext cx="8004048" cy="3749040"/>
        </p:xfrm>
        <a:graphic>
          <a:graphicData uri="http://schemas.openxmlformats.org/drawingml/2006/table">
            <a:tbl>
              <a:tblPr/>
              <a:tblGrid>
                <a:gridCol w="1412018"/>
                <a:gridCol w="2590800"/>
                <a:gridCol w="4001230"/>
              </a:tblGrid>
              <a:tr h="0">
                <a:tc>
                  <a:txBody>
                    <a:bodyPr/>
                    <a:lstStyle/>
                    <a:p>
                      <a:pPr algn="l" fontAlgn="t"/>
                      <a:r>
                        <a:rPr lang="en-IN">
                          <a:effectLst/>
                        </a:rPr>
                        <a:t>Ver</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Official Name</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Description</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0">
                <a:tc>
                  <a:txBody>
                    <a:bodyPr/>
                    <a:lstStyle/>
                    <a:p>
                      <a:pPr algn="l" fontAlgn="t"/>
                      <a:r>
                        <a:rPr lang="en-IN">
                          <a:effectLst/>
                        </a:rPr>
                        <a:t>1</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a:effectLst/>
                        </a:rPr>
                        <a:t>ECMAScript 1 (1997)</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a:effectLst/>
                        </a:rPr>
                        <a:t>First Edition.</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0">
                <a:tc>
                  <a:txBody>
                    <a:bodyPr/>
                    <a:lstStyle/>
                    <a:p>
                      <a:pPr algn="l" fontAlgn="t"/>
                      <a:r>
                        <a:rPr lang="en-IN">
                          <a:effectLst/>
                        </a:rPr>
                        <a:t>2</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ECMAScript 2 (1998)</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Editorial changes only.</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0">
                <a:tc>
                  <a:txBody>
                    <a:bodyPr/>
                    <a:lstStyle/>
                    <a:p>
                      <a:pPr algn="l" fontAlgn="t"/>
                      <a:r>
                        <a:rPr lang="en-IN">
                          <a:effectLst/>
                        </a:rPr>
                        <a:t>3</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a:effectLst/>
                        </a:rPr>
                        <a:t>ECMAScript 3 (1999)</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a:effectLst/>
                        </a:rPr>
                        <a:t>Added Regular Expressions.</a:t>
                      </a:r>
                      <a:br>
                        <a:rPr lang="en-US">
                          <a:effectLst/>
                        </a:rPr>
                      </a:br>
                      <a:r>
                        <a:rPr lang="en-US">
                          <a:effectLst/>
                        </a:rPr>
                        <a:t>Added try/catch.</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0">
                <a:tc>
                  <a:txBody>
                    <a:bodyPr/>
                    <a:lstStyle/>
                    <a:p>
                      <a:pPr algn="l" fontAlgn="t"/>
                      <a:r>
                        <a:rPr lang="en-IN">
                          <a:effectLst/>
                        </a:rPr>
                        <a:t>4</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ECMAScript 4</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a:effectLst/>
                        </a:rPr>
                        <a:t>Never released.</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0">
                <a:tc>
                  <a:txBody>
                    <a:bodyPr/>
                    <a:lstStyle/>
                    <a:p>
                      <a:pPr algn="l" fontAlgn="t"/>
                      <a:r>
                        <a:rPr lang="en-IN">
                          <a:effectLst/>
                        </a:rPr>
                        <a:t>5</a:t>
                      </a:r>
                    </a:p>
                  </a:txBody>
                  <a:tcPr marL="12192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1F1F1"/>
                    </a:solidFill>
                  </a:tcPr>
                </a:tc>
                <a:tc>
                  <a:txBody>
                    <a:bodyPr/>
                    <a:lstStyle/>
                    <a:p>
                      <a:pPr algn="l" fontAlgn="t"/>
                      <a:r>
                        <a:rPr lang="en-US">
                          <a:effectLst/>
                        </a:rPr>
                        <a:t>ECMAScript 5 (2009)</a:t>
                      </a:r>
                      <a:br>
                        <a:rPr lang="en-US">
                          <a:effectLst/>
                        </a:rPr>
                      </a:br>
                      <a:r>
                        <a:rPr lang="en-US">
                          <a:effectLst/>
                        </a:rPr>
                        <a:t/>
                      </a:r>
                      <a:br>
                        <a:rPr lang="en-US">
                          <a:effectLst/>
                        </a:rPr>
                      </a:br>
                      <a:r>
                        <a:rPr lang="en-US" u="none" strike="noStrike">
                          <a:solidFill>
                            <a:srgbClr val="FFFFFF"/>
                          </a:solidFill>
                          <a:effectLst/>
                          <a:hlinkClick r:id="rId2"/>
                        </a:rPr>
                        <a:t>Read More: JS ES5</a:t>
                      </a:r>
                      <a:endParaRPr lang="en-US">
                        <a:effectLst/>
                      </a:endParaRP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1F1F1"/>
                    </a:solidFill>
                  </a:tcPr>
                </a:tc>
                <a:tc>
                  <a:txBody>
                    <a:bodyPr/>
                    <a:lstStyle/>
                    <a:p>
                      <a:pPr algn="l" fontAlgn="t"/>
                      <a:r>
                        <a:rPr lang="en-US" dirty="0">
                          <a:effectLst/>
                        </a:rPr>
                        <a:t>Added "strict mode".</a:t>
                      </a:r>
                      <a:br>
                        <a:rPr lang="en-US" dirty="0">
                          <a:effectLst/>
                        </a:rPr>
                      </a:br>
                      <a:r>
                        <a:rPr lang="en-US" dirty="0">
                          <a:effectLst/>
                        </a:rPr>
                        <a:t>Added JSON support.</a:t>
                      </a:r>
                      <a:br>
                        <a:rPr lang="en-US" dirty="0">
                          <a:effectLst/>
                        </a:rPr>
                      </a:br>
                      <a:r>
                        <a:rPr lang="en-US" dirty="0">
                          <a:effectLst/>
                        </a:rPr>
                        <a:t>Added </a:t>
                      </a:r>
                      <a:r>
                        <a:rPr lang="en-US" dirty="0" err="1">
                          <a:effectLst/>
                        </a:rPr>
                        <a:t>String.trim</a:t>
                      </a:r>
                      <a:r>
                        <a:rPr lang="en-US" dirty="0">
                          <a:effectLst/>
                        </a:rPr>
                        <a:t>().</a:t>
                      </a:r>
                      <a:br>
                        <a:rPr lang="en-US" dirty="0">
                          <a:effectLst/>
                        </a:rPr>
                      </a:br>
                      <a:r>
                        <a:rPr lang="en-US" dirty="0">
                          <a:effectLst/>
                        </a:rPr>
                        <a:t>Added </a:t>
                      </a:r>
                      <a:r>
                        <a:rPr lang="en-US" dirty="0" err="1">
                          <a:effectLst/>
                        </a:rPr>
                        <a:t>Array.isArray</a:t>
                      </a:r>
                      <a:r>
                        <a:rPr lang="en-US" dirty="0">
                          <a:effectLst/>
                        </a:rPr>
                        <a:t>().</a:t>
                      </a:r>
                      <a:br>
                        <a:rPr lang="en-US" dirty="0">
                          <a:effectLst/>
                        </a:rPr>
                      </a:br>
                      <a:r>
                        <a:rPr lang="en-US" dirty="0">
                          <a:effectLst/>
                        </a:rPr>
                        <a:t>Added Array Iteration Methods.</a:t>
                      </a:r>
                    </a:p>
                  </a:txBody>
                  <a:tcPr marL="60960" marR="60960" marT="60960" marB="60960">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1F1F1"/>
                    </a:solidFill>
                  </a:tcPr>
                </a:tc>
              </a:tr>
            </a:tbl>
          </a:graphicData>
        </a:graphic>
      </p:graphicFrame>
    </p:spTree>
    <p:extLst>
      <p:ext uri="{BB962C8B-B14F-4D97-AF65-F5344CB8AC3E}">
        <p14:creationId xmlns:p14="http://schemas.microsoft.com/office/powerpoint/2010/main" val="422097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brief history of ECMAScript</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266315804"/>
              </p:ext>
            </p:extLst>
          </p:nvPr>
        </p:nvGraphicFramePr>
        <p:xfrm>
          <a:off x="380999" y="1524000"/>
          <a:ext cx="8382000" cy="4824411"/>
        </p:xfrm>
        <a:graphic>
          <a:graphicData uri="http://schemas.openxmlformats.org/drawingml/2006/table">
            <a:tbl>
              <a:tblPr/>
              <a:tblGrid>
                <a:gridCol w="914401"/>
                <a:gridCol w="2362200"/>
                <a:gridCol w="5105399"/>
              </a:tblGrid>
              <a:tr h="287694">
                <a:tc>
                  <a:txBody>
                    <a:bodyPr/>
                    <a:lstStyle/>
                    <a:p>
                      <a:pPr algn="l" fontAlgn="t"/>
                      <a:r>
                        <a:rPr lang="en-IN" sz="1300" dirty="0">
                          <a:effectLst/>
                        </a:rPr>
                        <a:t>5.1</a:t>
                      </a:r>
                    </a:p>
                  </a:txBody>
                  <a:tcPr marL="8852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300">
                          <a:effectLst/>
                        </a:rPr>
                        <a:t>ECMAScript 5.1 (2011)</a:t>
                      </a:r>
                    </a:p>
                  </a:txBody>
                  <a:tcPr marL="4426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300">
                          <a:effectLst/>
                        </a:rPr>
                        <a:t>Editorial changes.</a:t>
                      </a:r>
                    </a:p>
                  </a:txBody>
                  <a:tcPr marL="4426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1283559">
                <a:tc>
                  <a:txBody>
                    <a:bodyPr/>
                    <a:lstStyle/>
                    <a:p>
                      <a:pPr algn="l" fontAlgn="t"/>
                      <a:r>
                        <a:rPr lang="en-IN" sz="1300">
                          <a:effectLst/>
                        </a:rPr>
                        <a:t>6</a:t>
                      </a:r>
                    </a:p>
                  </a:txBody>
                  <a:tcPr marL="8852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dirty="0">
                          <a:effectLst/>
                        </a:rPr>
                        <a:t>ECMAScript 2015</a:t>
                      </a:r>
                      <a:br>
                        <a:rPr lang="en-US" sz="1300" dirty="0">
                          <a:effectLst/>
                        </a:rPr>
                      </a:br>
                      <a:r>
                        <a:rPr lang="en-US" sz="1300" dirty="0">
                          <a:effectLst/>
                        </a:rPr>
                        <a:t/>
                      </a:r>
                      <a:br>
                        <a:rPr lang="en-US" sz="1300" dirty="0">
                          <a:effectLst/>
                        </a:rPr>
                      </a:br>
                      <a:endParaRPr lang="en-US" sz="1300" dirty="0">
                        <a:effectLst/>
                      </a:endParaRPr>
                    </a:p>
                  </a:txBody>
                  <a:tcPr marL="4426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Added let and const.</a:t>
                      </a:r>
                      <a:br>
                        <a:rPr lang="en-US" sz="1300">
                          <a:effectLst/>
                        </a:rPr>
                      </a:br>
                      <a:r>
                        <a:rPr lang="en-US" sz="1300">
                          <a:effectLst/>
                        </a:rPr>
                        <a:t>Added default parameter values.</a:t>
                      </a:r>
                      <a:br>
                        <a:rPr lang="en-US" sz="1300">
                          <a:effectLst/>
                        </a:rPr>
                      </a:br>
                      <a:r>
                        <a:rPr lang="en-US" sz="1300">
                          <a:effectLst/>
                        </a:rPr>
                        <a:t>Added Array.find().</a:t>
                      </a:r>
                      <a:br>
                        <a:rPr lang="en-US" sz="1300">
                          <a:effectLst/>
                        </a:rPr>
                      </a:br>
                      <a:r>
                        <a:rPr lang="en-US" sz="1300">
                          <a:effectLst/>
                        </a:rPr>
                        <a:t>Added Array.findIndex().</a:t>
                      </a:r>
                      <a:br>
                        <a:rPr lang="en-US" sz="1300">
                          <a:effectLst/>
                        </a:rPr>
                      </a:br>
                      <a:endParaRPr lang="en-US" sz="1300">
                        <a:effectLst/>
                      </a:endParaRPr>
                    </a:p>
                  </a:txBody>
                  <a:tcPr marL="4426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885213">
                <a:tc>
                  <a:txBody>
                    <a:bodyPr/>
                    <a:lstStyle/>
                    <a:p>
                      <a:pPr algn="l" fontAlgn="t"/>
                      <a:r>
                        <a:rPr lang="en-IN" sz="1300">
                          <a:effectLst/>
                        </a:rPr>
                        <a:t>7</a:t>
                      </a:r>
                    </a:p>
                  </a:txBody>
                  <a:tcPr marL="8852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IN" sz="1300">
                          <a:effectLst/>
                        </a:rPr>
                        <a:t>ECMAScript 2016</a:t>
                      </a:r>
                    </a:p>
                  </a:txBody>
                  <a:tcPr marL="4426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300">
                          <a:effectLst/>
                        </a:rPr>
                        <a:t>Added exponential operator (**).</a:t>
                      </a:r>
                      <a:br>
                        <a:rPr lang="en-US" sz="1300">
                          <a:effectLst/>
                        </a:rPr>
                      </a:br>
                      <a:r>
                        <a:rPr lang="en-US" sz="1300">
                          <a:effectLst/>
                        </a:rPr>
                        <a:t>Added Array.prototype.includes.</a:t>
                      </a:r>
                    </a:p>
                  </a:txBody>
                  <a:tcPr marL="4426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1084386">
                <a:tc>
                  <a:txBody>
                    <a:bodyPr/>
                    <a:lstStyle/>
                    <a:p>
                      <a:pPr algn="l" fontAlgn="t"/>
                      <a:r>
                        <a:rPr lang="en-IN" sz="1300">
                          <a:effectLst/>
                        </a:rPr>
                        <a:t>8</a:t>
                      </a:r>
                    </a:p>
                  </a:txBody>
                  <a:tcPr marL="8852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IN" sz="1300">
                          <a:effectLst/>
                        </a:rPr>
                        <a:t>ECMAScript 2017</a:t>
                      </a:r>
                    </a:p>
                  </a:txBody>
                  <a:tcPr marL="4426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300">
                          <a:effectLst/>
                        </a:rPr>
                        <a:t>Added string padding.</a:t>
                      </a:r>
                      <a:br>
                        <a:rPr lang="en-US" sz="1300">
                          <a:effectLst/>
                        </a:rPr>
                      </a:br>
                      <a:r>
                        <a:rPr lang="en-US" sz="1300">
                          <a:effectLst/>
                        </a:rPr>
                        <a:t>Added new Object properties.</a:t>
                      </a:r>
                      <a:br>
                        <a:rPr lang="en-US" sz="1300">
                          <a:effectLst/>
                        </a:rPr>
                      </a:br>
                      <a:r>
                        <a:rPr lang="en-US" sz="1300">
                          <a:effectLst/>
                        </a:rPr>
                        <a:t>Added Async functions.</a:t>
                      </a:r>
                      <a:br>
                        <a:rPr lang="en-US" sz="1300">
                          <a:effectLst/>
                        </a:rPr>
                      </a:br>
                      <a:r>
                        <a:rPr lang="en-US" sz="1300">
                          <a:effectLst/>
                        </a:rPr>
                        <a:t>Added Shared Memory.</a:t>
                      </a:r>
                    </a:p>
                  </a:txBody>
                  <a:tcPr marL="4426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1F1F1"/>
                    </a:solidFill>
                  </a:tcPr>
                </a:tc>
              </a:tr>
              <a:tr h="1283559">
                <a:tc>
                  <a:txBody>
                    <a:bodyPr/>
                    <a:lstStyle/>
                    <a:p>
                      <a:pPr algn="l" fontAlgn="t"/>
                      <a:r>
                        <a:rPr lang="en-IN" sz="1300">
                          <a:effectLst/>
                        </a:rPr>
                        <a:t>9</a:t>
                      </a:r>
                    </a:p>
                  </a:txBody>
                  <a:tcPr marL="8852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IN" sz="1300">
                          <a:effectLst/>
                        </a:rPr>
                        <a:t>ECMAScript 2018</a:t>
                      </a:r>
                    </a:p>
                  </a:txBody>
                  <a:tcPr marL="4426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300" dirty="0">
                          <a:effectLst/>
                        </a:rPr>
                        <a:t>Added rest / spread properties.</a:t>
                      </a:r>
                      <a:br>
                        <a:rPr lang="en-US" sz="1300" dirty="0">
                          <a:effectLst/>
                        </a:rPr>
                      </a:br>
                      <a:r>
                        <a:rPr lang="en-US" sz="1300" dirty="0">
                          <a:effectLst/>
                        </a:rPr>
                        <a:t>Added Asynchronous iteration.</a:t>
                      </a:r>
                      <a:br>
                        <a:rPr lang="en-US" sz="1300" dirty="0">
                          <a:effectLst/>
                        </a:rPr>
                      </a:br>
                      <a:r>
                        <a:rPr lang="en-US" sz="1300" dirty="0">
                          <a:effectLst/>
                        </a:rPr>
                        <a:t>Added </a:t>
                      </a:r>
                      <a:r>
                        <a:rPr lang="en-US" sz="1300" dirty="0" err="1">
                          <a:effectLst/>
                        </a:rPr>
                        <a:t>Promise.finally</a:t>
                      </a:r>
                      <a:r>
                        <a:rPr lang="en-US" sz="1300" dirty="0">
                          <a:effectLst/>
                        </a:rPr>
                        <a:t>().</a:t>
                      </a:r>
                      <a:br>
                        <a:rPr lang="en-US" sz="1300" dirty="0">
                          <a:effectLst/>
                        </a:rPr>
                      </a:br>
                      <a:r>
                        <a:rPr lang="en-US" sz="1300" dirty="0">
                          <a:effectLst/>
                        </a:rPr>
                        <a:t>Additions to </a:t>
                      </a:r>
                      <a:r>
                        <a:rPr lang="en-US" sz="1300" dirty="0" err="1">
                          <a:effectLst/>
                        </a:rPr>
                        <a:t>RegExp</a:t>
                      </a:r>
                      <a:r>
                        <a:rPr lang="en-US" sz="1300" dirty="0">
                          <a:effectLst/>
                        </a:rPr>
                        <a:t>.</a:t>
                      </a:r>
                    </a:p>
                  </a:txBody>
                  <a:tcPr marL="44261" marR="44261" marT="44261" marB="442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79957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From var to </a:t>
            </a:r>
            <a:r>
              <a:rPr lang="en-IN" dirty="0" smtClean="0"/>
              <a:t>let/</a:t>
            </a:r>
            <a:r>
              <a:rPr lang="en-IN" dirty="0" err="1" smtClean="0"/>
              <a:t>const</a:t>
            </a:r>
            <a:endParaRPr lang="en-IN" dirty="0" smtClean="0"/>
          </a:p>
          <a:p>
            <a:r>
              <a:rPr lang="en-IN" dirty="0"/>
              <a:t>From IIFEs to </a:t>
            </a:r>
            <a:r>
              <a:rPr lang="en-IN" dirty="0" smtClean="0"/>
              <a:t>blocks</a:t>
            </a:r>
          </a:p>
          <a:p>
            <a:r>
              <a:rPr lang="en-US" dirty="0"/>
              <a:t>In ES5, you had to use an IIFE if you wanted to keep a variable local:</a:t>
            </a:r>
          </a:p>
          <a:p>
            <a:r>
              <a:rPr lang="en-IN" dirty="0"/>
              <a:t>(</a:t>
            </a:r>
            <a:r>
              <a:rPr lang="en-IN" b="1" dirty="0"/>
              <a:t>function </a:t>
            </a:r>
            <a:r>
              <a:rPr lang="en-IN" dirty="0"/>
              <a:t>() { </a:t>
            </a:r>
            <a:r>
              <a:rPr lang="en-IN" i="1" dirty="0"/>
              <a:t>// open IIFE</a:t>
            </a:r>
          </a:p>
          <a:p>
            <a:r>
              <a:rPr lang="en-IN" b="1" dirty="0"/>
              <a:t>var </a:t>
            </a:r>
            <a:r>
              <a:rPr lang="en-IN" dirty="0" err="1"/>
              <a:t>tmp</a:t>
            </a:r>
            <a:r>
              <a:rPr lang="en-IN" dirty="0"/>
              <a:t> = ···;</a:t>
            </a:r>
          </a:p>
          <a:p>
            <a:r>
              <a:rPr lang="en-IN" dirty="0"/>
              <a:t>···</a:t>
            </a:r>
          </a:p>
          <a:p>
            <a:r>
              <a:rPr lang="en-IN" dirty="0"/>
              <a:t>}()); </a:t>
            </a:r>
            <a:r>
              <a:rPr lang="en-IN" i="1" dirty="0"/>
              <a:t>// close IIFE</a:t>
            </a:r>
          </a:p>
          <a:p>
            <a:r>
              <a:rPr lang="en-IN" dirty="0"/>
              <a:t>console.log(</a:t>
            </a:r>
            <a:r>
              <a:rPr lang="en-IN" dirty="0" err="1"/>
              <a:t>tmp</a:t>
            </a:r>
            <a:r>
              <a:rPr lang="en-IN" dirty="0"/>
              <a:t>); </a:t>
            </a:r>
            <a:r>
              <a:rPr lang="en-IN" i="1" dirty="0"/>
              <a:t>// </a:t>
            </a:r>
            <a:r>
              <a:rPr lang="en-IN" i="1" dirty="0" err="1" smtClean="0"/>
              <a:t>ReferenceError</a:t>
            </a:r>
            <a:endParaRPr lang="en-IN" dirty="0" smtClean="0"/>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269791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Avoid IIFEs in </a:t>
            </a:r>
            <a:r>
              <a:rPr lang="en-IN" b="1" dirty="0" smtClean="0"/>
              <a:t>ES6</a:t>
            </a:r>
          </a:p>
          <a:p>
            <a:r>
              <a:rPr lang="en-US" b="1" dirty="0"/>
              <a:t>Replace an IIFE with a block</a:t>
            </a:r>
            <a:endParaRPr lang="en-IN" dirty="0" smtClean="0"/>
          </a:p>
          <a:p>
            <a:r>
              <a:rPr lang="en-IN" dirty="0" smtClean="0"/>
              <a:t>{ </a:t>
            </a:r>
            <a:r>
              <a:rPr lang="en-IN" dirty="0"/>
              <a:t>// open block</a:t>
            </a:r>
          </a:p>
          <a:p>
            <a:r>
              <a:rPr lang="en-IN" dirty="0"/>
              <a:t>let </a:t>
            </a:r>
            <a:r>
              <a:rPr lang="en-IN" dirty="0" err="1"/>
              <a:t>tmp</a:t>
            </a:r>
            <a:r>
              <a:rPr lang="en-IN" dirty="0"/>
              <a:t> = ···;</a:t>
            </a:r>
          </a:p>
          <a:p>
            <a:r>
              <a:rPr lang="en-IN" dirty="0"/>
              <a:t>···</a:t>
            </a:r>
          </a:p>
          <a:p>
            <a:r>
              <a:rPr lang="en-IN" dirty="0"/>
              <a:t>} // close block</a:t>
            </a:r>
          </a:p>
          <a:p>
            <a:r>
              <a:rPr lang="en-IN" dirty="0"/>
              <a:t>console.log(</a:t>
            </a:r>
            <a:r>
              <a:rPr lang="en-IN" dirty="0" err="1"/>
              <a:t>tmp</a:t>
            </a:r>
            <a:r>
              <a:rPr lang="en-IN" dirty="0"/>
              <a:t>); //</a:t>
            </a:r>
            <a:r>
              <a:rPr lang="en-IN" dirty="0" err="1"/>
              <a:t>ReferenceError</a:t>
            </a:r>
            <a:endParaRPr lang="en-IN" dirty="0"/>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2482802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10000"/>
          </a:bodyPr>
          <a:lstStyle/>
          <a:p>
            <a:r>
              <a:rPr lang="en-US" b="1" dirty="0"/>
              <a:t>From concatenating strings to template </a:t>
            </a:r>
            <a:r>
              <a:rPr lang="en-US" b="1" dirty="0" smtClean="0"/>
              <a:t>literals</a:t>
            </a:r>
          </a:p>
          <a:p>
            <a:r>
              <a:rPr lang="en-IN" b="1" dirty="0"/>
              <a:t>String </a:t>
            </a:r>
            <a:r>
              <a:rPr lang="en-IN" b="1" dirty="0" smtClean="0"/>
              <a:t>interpolation</a:t>
            </a:r>
          </a:p>
          <a:p>
            <a:r>
              <a:rPr lang="en-IN" dirty="0"/>
              <a:t>In ES5, you put values into strings by concatenating those values and string fragments:</a:t>
            </a:r>
          </a:p>
          <a:p>
            <a:r>
              <a:rPr lang="en-IN" dirty="0"/>
              <a:t>function </a:t>
            </a:r>
            <a:r>
              <a:rPr lang="en-IN" dirty="0" err="1"/>
              <a:t>printCoord</a:t>
            </a:r>
            <a:r>
              <a:rPr lang="en-IN" dirty="0"/>
              <a:t>(x, y) {</a:t>
            </a:r>
          </a:p>
          <a:p>
            <a:r>
              <a:rPr lang="en-IN" dirty="0"/>
              <a:t>console.log('('+x+', '+y+')');</a:t>
            </a:r>
          </a:p>
          <a:p>
            <a:r>
              <a:rPr lang="en-IN" dirty="0"/>
              <a:t>}</a:t>
            </a:r>
          </a:p>
          <a:p>
            <a:r>
              <a:rPr lang="en-IN" dirty="0"/>
              <a:t>In ES6 you can use string interpolation via template literals:</a:t>
            </a:r>
          </a:p>
          <a:p>
            <a:r>
              <a:rPr lang="en-IN" dirty="0"/>
              <a:t>function </a:t>
            </a:r>
            <a:r>
              <a:rPr lang="en-IN" dirty="0" err="1"/>
              <a:t>printCoord</a:t>
            </a:r>
            <a:r>
              <a:rPr lang="en-IN" dirty="0"/>
              <a:t>(x, y) {</a:t>
            </a:r>
          </a:p>
          <a:p>
            <a:r>
              <a:rPr lang="en-IN" dirty="0"/>
              <a:t>console.log(`(${x}, ${y})`);</a:t>
            </a:r>
          </a:p>
          <a:p>
            <a:r>
              <a:rPr lang="en-IN" dirty="0"/>
              <a:t>}</a:t>
            </a:r>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39609928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t>Multi-line </a:t>
            </a:r>
            <a:r>
              <a:rPr lang="en-US" b="1" dirty="0" smtClean="0"/>
              <a:t>strings</a:t>
            </a:r>
          </a:p>
          <a:p>
            <a:r>
              <a:rPr lang="en-IN" dirty="0"/>
              <a:t>ES5</a:t>
            </a:r>
            <a:endParaRPr lang="en-IN" b="1" dirty="0" smtClean="0"/>
          </a:p>
          <a:p>
            <a:r>
              <a:rPr lang="en-IN" b="1" dirty="0" smtClean="0"/>
              <a:t>var </a:t>
            </a:r>
            <a:r>
              <a:rPr lang="en-IN" dirty="0"/>
              <a:t>HTML5_SKELETON =</a:t>
            </a:r>
          </a:p>
          <a:p>
            <a:r>
              <a:rPr lang="en-IN" dirty="0"/>
              <a:t>'&lt;!</a:t>
            </a:r>
            <a:r>
              <a:rPr lang="en-IN" dirty="0" err="1"/>
              <a:t>doctype</a:t>
            </a:r>
            <a:r>
              <a:rPr lang="en-IN" dirty="0"/>
              <a:t> html&gt;\n' +</a:t>
            </a:r>
          </a:p>
          <a:p>
            <a:r>
              <a:rPr lang="en-IN" dirty="0"/>
              <a:t>'&lt;html&gt;\n' +</a:t>
            </a:r>
          </a:p>
          <a:p>
            <a:r>
              <a:rPr lang="en-IN" dirty="0"/>
              <a:t>'&lt;head&gt;\</a:t>
            </a:r>
            <a:r>
              <a:rPr lang="en-IN" dirty="0" smtClean="0"/>
              <a:t>n‘</a:t>
            </a:r>
          </a:p>
          <a:p>
            <a:r>
              <a:rPr lang="en-IN" dirty="0" smtClean="0"/>
              <a:t>ES6</a:t>
            </a:r>
            <a:endParaRPr lang="en-IN" dirty="0"/>
          </a:p>
          <a:p>
            <a:r>
              <a:rPr lang="en-IN" b="1" dirty="0"/>
              <a:t>var </a:t>
            </a:r>
            <a:r>
              <a:rPr lang="en-IN" dirty="0"/>
              <a:t>HTML5_SKELETON = '\</a:t>
            </a:r>
          </a:p>
          <a:p>
            <a:r>
              <a:rPr lang="en-IN" dirty="0"/>
              <a:t>&lt;!</a:t>
            </a:r>
            <a:r>
              <a:rPr lang="en-IN" dirty="0" err="1"/>
              <a:t>doctype</a:t>
            </a:r>
            <a:r>
              <a:rPr lang="en-IN" dirty="0"/>
              <a:t> html&gt;\n\</a:t>
            </a:r>
          </a:p>
          <a:p>
            <a:r>
              <a:rPr lang="en-IN" dirty="0"/>
              <a:t>&lt;html&gt;\n</a:t>
            </a:r>
            <a:r>
              <a:rPr lang="en-IN" dirty="0" smtClean="0"/>
              <a:t>\’</a:t>
            </a:r>
          </a:p>
          <a:p>
            <a:endParaRPr lang="en-IN" dirty="0"/>
          </a:p>
          <a:p>
            <a:endParaRPr lang="en-IN" dirty="0"/>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34744428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From function expressions to arrow </a:t>
            </a:r>
            <a:r>
              <a:rPr lang="en-US" b="1" dirty="0" smtClean="0"/>
              <a:t>functions</a:t>
            </a:r>
          </a:p>
          <a:p>
            <a:r>
              <a:rPr lang="en-US" dirty="0" smtClean="0"/>
              <a:t>In </a:t>
            </a:r>
            <a:r>
              <a:rPr lang="en-US" dirty="0"/>
              <a:t>ES5, such callbacks are relatively verbose:</a:t>
            </a:r>
          </a:p>
          <a:p>
            <a:r>
              <a:rPr lang="en-US" dirty="0" err="1"/>
              <a:t>var</a:t>
            </a:r>
            <a:r>
              <a:rPr lang="en-US" dirty="0"/>
              <a:t> </a:t>
            </a:r>
            <a:r>
              <a:rPr lang="en-US" dirty="0" err="1"/>
              <a:t>arr</a:t>
            </a:r>
            <a:r>
              <a:rPr lang="en-US" dirty="0"/>
              <a:t> = [1, 2, 3];</a:t>
            </a:r>
          </a:p>
          <a:p>
            <a:r>
              <a:rPr lang="en-US" dirty="0" err="1"/>
              <a:t>var</a:t>
            </a:r>
            <a:r>
              <a:rPr lang="en-US" dirty="0"/>
              <a:t> squares = </a:t>
            </a:r>
            <a:r>
              <a:rPr lang="en-US" dirty="0" err="1"/>
              <a:t>arr.map</a:t>
            </a:r>
            <a:r>
              <a:rPr lang="en-US" dirty="0"/>
              <a:t>(function (x) { return x * x });</a:t>
            </a:r>
          </a:p>
          <a:p>
            <a:r>
              <a:rPr lang="en-US" dirty="0"/>
              <a:t>In ES6, arrow functions are much more concise:</a:t>
            </a:r>
          </a:p>
          <a:p>
            <a:r>
              <a:rPr lang="en-US" dirty="0" err="1"/>
              <a:t>const</a:t>
            </a:r>
            <a:r>
              <a:rPr lang="en-US" dirty="0"/>
              <a:t> </a:t>
            </a:r>
            <a:r>
              <a:rPr lang="en-US" dirty="0" err="1"/>
              <a:t>arr</a:t>
            </a:r>
            <a:r>
              <a:rPr lang="en-US" dirty="0"/>
              <a:t> = [1, 2, 3];</a:t>
            </a:r>
          </a:p>
          <a:p>
            <a:r>
              <a:rPr lang="en-US" dirty="0" err="1"/>
              <a:t>const</a:t>
            </a:r>
            <a:r>
              <a:rPr lang="en-US" dirty="0"/>
              <a:t> squares = </a:t>
            </a:r>
            <a:r>
              <a:rPr lang="en-US" dirty="0" err="1"/>
              <a:t>arr.map</a:t>
            </a:r>
            <a:r>
              <a:rPr lang="en-US" dirty="0"/>
              <a:t>(x =&gt; x * x);</a:t>
            </a:r>
            <a:endParaRPr lang="en-IN" dirty="0"/>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3588702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var dictionary = {</a:t>
            </a:r>
          </a:p>
          <a:p>
            <a:r>
              <a:rPr lang="en-US" dirty="0"/>
              <a:t>    lettuce: 'a veggie',</a:t>
            </a:r>
          </a:p>
          <a:p>
            <a:r>
              <a:rPr lang="en-US" dirty="0"/>
              <a:t>    banana: 'a fruit',</a:t>
            </a:r>
          </a:p>
          <a:p>
            <a:r>
              <a:rPr lang="en-US" dirty="0"/>
              <a:t>    tomato: 'it depends on who you ask',</a:t>
            </a:r>
          </a:p>
          <a:p>
            <a:r>
              <a:rPr lang="en-US" dirty="0"/>
              <a:t>    apple: 'a fruit',</a:t>
            </a:r>
          </a:p>
          <a:p>
            <a:r>
              <a:rPr lang="en-US" dirty="0"/>
              <a:t>    Apple: 'Steve Jobs rocks!' // properties are case-sensitive</a:t>
            </a:r>
          </a:p>
          <a:p>
            <a:r>
              <a:rPr lang="en-US" dirty="0"/>
              <a:t>}</a:t>
            </a:r>
          </a:p>
          <a:p>
            <a:endParaRPr lang="en-US" dirty="0"/>
          </a:p>
          <a:p>
            <a:r>
              <a:rPr lang="en-US" dirty="0"/>
              <a:t>var word = prompt('What word would you like to look up today?')</a:t>
            </a:r>
          </a:p>
          <a:p>
            <a:r>
              <a:rPr lang="en-US" dirty="0"/>
              <a:t>var definition = dictionary[word]</a:t>
            </a:r>
          </a:p>
          <a:p>
            <a:r>
              <a:rPr lang="en-US" dirty="0"/>
              <a:t>alert(word + '\n\n' + definition)</a:t>
            </a:r>
            <a:endParaRPr lang="en-IN" dirty="0"/>
          </a:p>
        </p:txBody>
      </p:sp>
      <p:sp>
        <p:nvSpPr>
          <p:cNvPr id="3" name="Title 2"/>
          <p:cNvSpPr>
            <a:spLocks noGrp="1"/>
          </p:cNvSpPr>
          <p:nvPr>
            <p:ph type="title"/>
          </p:nvPr>
        </p:nvSpPr>
        <p:spPr/>
        <p:txBody>
          <a:bodyPr>
            <a:normAutofit/>
          </a:bodyPr>
          <a:lstStyle/>
          <a:p>
            <a:r>
              <a:rPr lang="en-US" dirty="0"/>
              <a:t>Dynamically creating properties on objects using </a:t>
            </a:r>
            <a:r>
              <a:rPr lang="en-US" dirty="0" err="1" smtClean="0"/>
              <a:t>javascript</a:t>
            </a:r>
            <a:endParaRPr lang="en-IN" dirty="0"/>
          </a:p>
        </p:txBody>
      </p:sp>
    </p:spTree>
    <p:extLst>
      <p:ext uri="{BB962C8B-B14F-4D97-AF65-F5344CB8AC3E}">
        <p14:creationId xmlns:p14="http://schemas.microsoft.com/office/powerpoint/2010/main" val="30705592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Handling multiple return </a:t>
            </a:r>
            <a:r>
              <a:rPr lang="en-US" b="1" dirty="0" smtClean="0"/>
              <a:t>values</a:t>
            </a:r>
          </a:p>
          <a:p>
            <a:r>
              <a:rPr lang="en-IN" b="1" dirty="0"/>
              <a:t>Multiple return values via </a:t>
            </a:r>
            <a:r>
              <a:rPr lang="en-IN" b="1" dirty="0" smtClean="0"/>
              <a:t>arrays</a:t>
            </a:r>
          </a:p>
          <a:p>
            <a:r>
              <a:rPr lang="en-US" dirty="0"/>
              <a:t>In ES6, </a:t>
            </a:r>
            <a:r>
              <a:rPr lang="en-US" dirty="0" err="1"/>
              <a:t>destructuring</a:t>
            </a:r>
            <a:r>
              <a:rPr lang="en-US" dirty="0"/>
              <a:t> makes this code simpler:</a:t>
            </a:r>
          </a:p>
          <a:p>
            <a:r>
              <a:rPr lang="en-US" dirty="0" err="1"/>
              <a:t>const</a:t>
            </a:r>
            <a:r>
              <a:rPr lang="en-US" dirty="0"/>
              <a:t> [, year, month, day] =</a:t>
            </a:r>
          </a:p>
          <a:p>
            <a:r>
              <a:rPr lang="en-US" dirty="0"/>
              <a:t>/^(\d\d\d\d)-(\d\d)-(\d\d</a:t>
            </a:r>
            <a:r>
              <a:rPr lang="en-US" dirty="0" smtClean="0"/>
              <a:t>)$/.</a:t>
            </a:r>
            <a:r>
              <a:rPr lang="en-US" dirty="0"/>
              <a:t>exec('2999-12-31</a:t>
            </a:r>
            <a:r>
              <a:rPr lang="en-US" dirty="0" smtClean="0"/>
              <a:t>');</a:t>
            </a:r>
          </a:p>
          <a:p>
            <a:endParaRPr lang="en-US" dirty="0" smtClean="0"/>
          </a:p>
          <a:p>
            <a:endParaRPr lang="en-US" dirty="0" smtClean="0"/>
          </a:p>
          <a:p>
            <a:endParaRPr lang="en-IN" dirty="0"/>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17830338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55000" lnSpcReduction="20000"/>
          </a:bodyPr>
          <a:lstStyle/>
          <a:p>
            <a:r>
              <a:rPr lang="en-IN" b="1" dirty="0" smtClean="0"/>
              <a:t>Object </a:t>
            </a:r>
            <a:r>
              <a:rPr lang="en-IN" b="1" dirty="0" err="1" smtClean="0"/>
              <a:t>Destructuring</a:t>
            </a:r>
            <a:endParaRPr lang="en-IN" b="1" dirty="0" smtClean="0"/>
          </a:p>
          <a:p>
            <a:endParaRPr lang="en-US" dirty="0" smtClean="0"/>
          </a:p>
          <a:p>
            <a:pPr marL="0" indent="0">
              <a:buNone/>
            </a:pPr>
            <a:r>
              <a:rPr lang="en-IN" dirty="0" err="1"/>
              <a:t>const</a:t>
            </a:r>
            <a:r>
              <a:rPr lang="en-IN" dirty="0"/>
              <a:t> </a:t>
            </a:r>
            <a:r>
              <a:rPr lang="en-IN" dirty="0" err="1"/>
              <a:t>wes</a:t>
            </a:r>
            <a:r>
              <a:rPr lang="en-IN" dirty="0"/>
              <a:t> = {</a:t>
            </a:r>
          </a:p>
          <a:p>
            <a:pPr marL="0" indent="0">
              <a:buNone/>
            </a:pPr>
            <a:r>
              <a:rPr lang="en-IN" dirty="0"/>
              <a:t>  first: 'Wes',</a:t>
            </a:r>
          </a:p>
          <a:p>
            <a:pPr marL="0" indent="0">
              <a:buNone/>
            </a:pPr>
            <a:r>
              <a:rPr lang="en-IN" dirty="0"/>
              <a:t>  last: '</a:t>
            </a:r>
            <a:r>
              <a:rPr lang="en-IN" dirty="0" err="1"/>
              <a:t>Bos</a:t>
            </a:r>
            <a:r>
              <a:rPr lang="en-IN" dirty="0"/>
              <a:t>',</a:t>
            </a:r>
          </a:p>
          <a:p>
            <a:pPr marL="0" indent="0">
              <a:buNone/>
            </a:pPr>
            <a:r>
              <a:rPr lang="en-IN" dirty="0"/>
              <a:t>  links: {</a:t>
            </a:r>
          </a:p>
          <a:p>
            <a:pPr marL="0" indent="0">
              <a:buNone/>
            </a:pPr>
            <a:r>
              <a:rPr lang="en-IN" dirty="0"/>
              <a:t>    social: {</a:t>
            </a:r>
          </a:p>
          <a:p>
            <a:pPr marL="0" indent="0">
              <a:buNone/>
            </a:pPr>
            <a:r>
              <a:rPr lang="en-IN" dirty="0"/>
              <a:t>      twitter: 'https://twitter.com/</a:t>
            </a:r>
            <a:r>
              <a:rPr lang="en-IN" dirty="0" err="1"/>
              <a:t>wesbos</a:t>
            </a:r>
            <a:r>
              <a:rPr lang="en-IN" dirty="0"/>
              <a:t>',</a:t>
            </a:r>
          </a:p>
          <a:p>
            <a:pPr marL="0" indent="0">
              <a:buNone/>
            </a:pPr>
            <a:r>
              <a:rPr lang="en-IN" dirty="0"/>
              <a:t>      </a:t>
            </a:r>
            <a:r>
              <a:rPr lang="en-IN" dirty="0" err="1"/>
              <a:t>facebook</a:t>
            </a:r>
            <a:r>
              <a:rPr lang="en-IN" dirty="0"/>
              <a:t>: 'https://facebook.com/</a:t>
            </a:r>
            <a:r>
              <a:rPr lang="en-IN" dirty="0" err="1"/>
              <a:t>wesbos.developer</a:t>
            </a:r>
            <a:r>
              <a:rPr lang="en-IN" dirty="0"/>
              <a:t>',</a:t>
            </a:r>
          </a:p>
          <a:p>
            <a:pPr marL="0" indent="0">
              <a:buNone/>
            </a:pPr>
            <a:r>
              <a:rPr lang="en-IN" dirty="0"/>
              <a:t>    },</a:t>
            </a:r>
          </a:p>
          <a:p>
            <a:pPr marL="0" indent="0">
              <a:buNone/>
            </a:pPr>
            <a:r>
              <a:rPr lang="en-IN" dirty="0"/>
              <a:t>    web: {</a:t>
            </a:r>
          </a:p>
          <a:p>
            <a:pPr marL="0" indent="0">
              <a:buNone/>
            </a:pPr>
            <a:r>
              <a:rPr lang="en-IN" dirty="0"/>
              <a:t>      blog: 'https://wesbos.com'</a:t>
            </a:r>
          </a:p>
          <a:p>
            <a:pPr marL="0" indent="0">
              <a:buNone/>
            </a:pPr>
            <a:r>
              <a:rPr lang="en-IN" dirty="0"/>
              <a:t>    }</a:t>
            </a:r>
          </a:p>
          <a:p>
            <a:pPr marL="0" indent="0">
              <a:buNone/>
            </a:pPr>
            <a:r>
              <a:rPr lang="en-IN" dirty="0"/>
              <a:t>  }</a:t>
            </a:r>
          </a:p>
          <a:p>
            <a:pPr marL="0" indent="0">
              <a:buNone/>
            </a:pPr>
            <a:r>
              <a:rPr lang="en-IN" dirty="0"/>
              <a:t>};</a:t>
            </a:r>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3249129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smtClean="0"/>
              <a:t>Object </a:t>
            </a:r>
            <a:r>
              <a:rPr lang="en-IN" b="1" dirty="0" err="1" smtClean="0"/>
              <a:t>Destructuring</a:t>
            </a:r>
            <a:endParaRPr lang="en-IN" b="1" dirty="0" smtClean="0"/>
          </a:p>
          <a:p>
            <a:r>
              <a:rPr lang="en-US" dirty="0" err="1"/>
              <a:t>const</a:t>
            </a:r>
            <a:r>
              <a:rPr lang="en-US" dirty="0"/>
              <a:t> { twitter, </a:t>
            </a:r>
            <a:r>
              <a:rPr lang="en-US" dirty="0" err="1"/>
              <a:t>facebook</a:t>
            </a:r>
            <a:r>
              <a:rPr lang="en-US" dirty="0"/>
              <a:t> } = </a:t>
            </a:r>
            <a:r>
              <a:rPr lang="en-US" dirty="0" err="1"/>
              <a:t>wes.links.social</a:t>
            </a:r>
            <a:r>
              <a:rPr lang="en-US" dirty="0"/>
              <a:t>;</a:t>
            </a:r>
          </a:p>
          <a:p>
            <a:r>
              <a:rPr lang="en-US" dirty="0"/>
              <a:t>console.log(twitter, </a:t>
            </a:r>
            <a:r>
              <a:rPr lang="en-US" dirty="0" err="1"/>
              <a:t>facebook</a:t>
            </a:r>
            <a:r>
              <a:rPr lang="en-US" dirty="0"/>
              <a:t>); // logs the 2 variables </a:t>
            </a:r>
            <a:endParaRPr lang="en-IN" dirty="0"/>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842422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From for to </a:t>
            </a:r>
            <a:r>
              <a:rPr lang="en-US" b="1" dirty="0" err="1"/>
              <a:t>forEach</a:t>
            </a:r>
            <a:r>
              <a:rPr lang="en-US" b="1" dirty="0"/>
              <a:t>() to </a:t>
            </a:r>
            <a:r>
              <a:rPr lang="en-US" b="1" dirty="0" smtClean="0"/>
              <a:t>for-of</a:t>
            </a:r>
          </a:p>
          <a:p>
            <a:r>
              <a:rPr lang="en-IN" dirty="0" err="1"/>
              <a:t>const</a:t>
            </a:r>
            <a:r>
              <a:rPr lang="en-IN" dirty="0"/>
              <a:t> </a:t>
            </a:r>
            <a:r>
              <a:rPr lang="en-IN" dirty="0" err="1"/>
              <a:t>arr</a:t>
            </a:r>
            <a:r>
              <a:rPr lang="en-IN" dirty="0"/>
              <a:t> = ['a', 'b', 'c'];</a:t>
            </a:r>
          </a:p>
          <a:p>
            <a:r>
              <a:rPr lang="en-IN" dirty="0"/>
              <a:t>for (</a:t>
            </a:r>
            <a:r>
              <a:rPr lang="en-IN" dirty="0" err="1"/>
              <a:t>const</a:t>
            </a:r>
            <a:r>
              <a:rPr lang="en-IN" dirty="0"/>
              <a:t> </a:t>
            </a:r>
            <a:r>
              <a:rPr lang="en-IN" dirty="0" err="1"/>
              <a:t>elem</a:t>
            </a:r>
            <a:r>
              <a:rPr lang="en-IN" dirty="0"/>
              <a:t> of </a:t>
            </a:r>
            <a:r>
              <a:rPr lang="en-IN" dirty="0" err="1"/>
              <a:t>arr</a:t>
            </a:r>
            <a:r>
              <a:rPr lang="en-IN" dirty="0"/>
              <a:t>) {</a:t>
            </a:r>
          </a:p>
          <a:p>
            <a:r>
              <a:rPr lang="en-IN" dirty="0"/>
              <a:t>console.log(</a:t>
            </a:r>
            <a:r>
              <a:rPr lang="en-IN" dirty="0" err="1"/>
              <a:t>elem</a:t>
            </a:r>
            <a:r>
              <a:rPr lang="en-IN" dirty="0"/>
              <a:t>);</a:t>
            </a:r>
          </a:p>
          <a:p>
            <a:r>
              <a:rPr lang="en-IN" dirty="0" smtClean="0"/>
              <a:t>}</a:t>
            </a:r>
          </a:p>
          <a:p>
            <a:r>
              <a:rPr lang="en-US" dirty="0"/>
              <a:t>for (</a:t>
            </a:r>
            <a:r>
              <a:rPr lang="en-US" dirty="0" err="1"/>
              <a:t>const</a:t>
            </a:r>
            <a:r>
              <a:rPr lang="en-US" dirty="0"/>
              <a:t> [index, </a:t>
            </a:r>
            <a:r>
              <a:rPr lang="en-US" dirty="0" err="1"/>
              <a:t>elem</a:t>
            </a:r>
            <a:r>
              <a:rPr lang="en-US" dirty="0"/>
              <a:t>] of </a:t>
            </a:r>
            <a:r>
              <a:rPr lang="en-US" dirty="0" err="1"/>
              <a:t>arr.entries</a:t>
            </a:r>
            <a:r>
              <a:rPr lang="en-US" dirty="0"/>
              <a:t>()) {</a:t>
            </a:r>
          </a:p>
          <a:p>
            <a:r>
              <a:rPr lang="en-US" dirty="0"/>
              <a:t>console.log(index+'. '+</a:t>
            </a:r>
            <a:r>
              <a:rPr lang="en-US" dirty="0" err="1"/>
              <a:t>elem</a:t>
            </a:r>
            <a:r>
              <a:rPr lang="en-US" dirty="0"/>
              <a:t>);</a:t>
            </a:r>
          </a:p>
          <a:p>
            <a:r>
              <a:rPr lang="en-US" dirty="0"/>
              <a:t>}</a:t>
            </a:r>
            <a:endParaRPr lang="en-IN" dirty="0"/>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42404202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Handling parameter default </a:t>
            </a:r>
            <a:r>
              <a:rPr lang="en-US" b="1" dirty="0" smtClean="0"/>
              <a:t>values</a:t>
            </a:r>
          </a:p>
          <a:p>
            <a:r>
              <a:rPr lang="en-IN" dirty="0"/>
              <a:t>function foo(x=0, y=0) {</a:t>
            </a:r>
          </a:p>
          <a:p>
            <a:r>
              <a:rPr lang="en-IN" dirty="0"/>
              <a:t>···</a:t>
            </a:r>
          </a:p>
          <a:p>
            <a:r>
              <a:rPr lang="en-IN" dirty="0" smtClean="0"/>
              <a:t>}</a:t>
            </a:r>
          </a:p>
          <a:p>
            <a:endParaRPr lang="en-IN" dirty="0"/>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34797205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Handling named </a:t>
            </a:r>
            <a:r>
              <a:rPr lang="en-IN" b="1" dirty="0" smtClean="0"/>
              <a:t>parameters</a:t>
            </a:r>
          </a:p>
          <a:p>
            <a:r>
              <a:rPr lang="en-US" dirty="0"/>
              <a:t>let myFunc = function({x = 5,y = 8,z = 13} = {}) {</a:t>
            </a:r>
          </a:p>
          <a:p>
            <a:r>
              <a:rPr lang="en-US" dirty="0"/>
              <a:t>    console.log(</a:t>
            </a:r>
            <a:r>
              <a:rPr lang="en-US" dirty="0" err="1"/>
              <a:t>x,y,z</a:t>
            </a:r>
            <a:r>
              <a:rPr lang="en-US" dirty="0"/>
              <a:t>);</a:t>
            </a:r>
          </a:p>
          <a:p>
            <a:r>
              <a:rPr lang="en-US" dirty="0"/>
              <a:t>};</a:t>
            </a:r>
          </a:p>
          <a:p>
            <a:endParaRPr lang="en-US" dirty="0"/>
          </a:p>
          <a:p>
            <a:r>
              <a:rPr lang="en-US" dirty="0"/>
              <a:t>myFunc({y:15,x:10,a:1}); //10 15 13</a:t>
            </a:r>
            <a:endParaRPr lang="en-IN" dirty="0"/>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4197727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Handling named </a:t>
            </a:r>
            <a:r>
              <a:rPr lang="en-IN" b="1" dirty="0" smtClean="0"/>
              <a:t>parameters</a:t>
            </a:r>
          </a:p>
          <a:p>
            <a:r>
              <a:rPr lang="en-US" dirty="0"/>
              <a:t>myFunc = function({x = 5,y = 8,z = 13} = {x:1,y:2,z:3}) {</a:t>
            </a:r>
          </a:p>
          <a:p>
            <a:r>
              <a:rPr lang="en-US" dirty="0"/>
              <a:t>    console.log(</a:t>
            </a:r>
            <a:r>
              <a:rPr lang="en-US" dirty="0" err="1"/>
              <a:t>x,y,z</a:t>
            </a:r>
            <a:r>
              <a:rPr lang="en-US" dirty="0"/>
              <a:t>);</a:t>
            </a:r>
          </a:p>
          <a:p>
            <a:r>
              <a:rPr lang="en-US" dirty="0"/>
              <a:t>};</a:t>
            </a:r>
          </a:p>
          <a:p>
            <a:endParaRPr lang="en-US" dirty="0"/>
          </a:p>
          <a:p>
            <a:r>
              <a:rPr lang="en-US" dirty="0"/>
              <a:t>myFunc(); //1 2 3  (hits the object literal default)</a:t>
            </a:r>
          </a:p>
          <a:p>
            <a:r>
              <a:rPr lang="en-US" dirty="0"/>
              <a:t>myFunc({}); //5 8 13   (hits the value defaults)</a:t>
            </a:r>
            <a:endParaRPr lang="en-IN" dirty="0"/>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5904210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Handling named </a:t>
            </a:r>
            <a:r>
              <a:rPr lang="en-IN" b="1" dirty="0" smtClean="0"/>
              <a:t>parameters</a:t>
            </a:r>
          </a:p>
          <a:p>
            <a:r>
              <a:rPr lang="en-US" dirty="0"/>
              <a:t>//</a:t>
            </a:r>
            <a:r>
              <a:rPr lang="en-US" dirty="0" err="1"/>
              <a:t>destructuring</a:t>
            </a:r>
            <a:r>
              <a:rPr lang="en-US" dirty="0"/>
              <a:t> to assign parameters</a:t>
            </a:r>
          </a:p>
          <a:p>
            <a:r>
              <a:rPr lang="en-US" dirty="0"/>
              <a:t>let myFunc = function({</a:t>
            </a:r>
            <a:r>
              <a:rPr lang="en-US" dirty="0" err="1"/>
              <a:t>x,y,z</a:t>
            </a:r>
            <a:r>
              <a:rPr lang="en-US" dirty="0"/>
              <a:t>}) {</a:t>
            </a:r>
          </a:p>
          <a:p>
            <a:r>
              <a:rPr lang="en-US" dirty="0"/>
              <a:t>    console.log(</a:t>
            </a:r>
            <a:r>
              <a:rPr lang="en-US" dirty="0" err="1"/>
              <a:t>x,y,z</a:t>
            </a:r>
            <a:r>
              <a:rPr lang="en-US" dirty="0"/>
              <a:t>);</a:t>
            </a:r>
          </a:p>
          <a:p>
            <a:r>
              <a:rPr lang="en-US" dirty="0"/>
              <a:t>};</a:t>
            </a:r>
          </a:p>
          <a:p>
            <a:endParaRPr lang="en-US" dirty="0"/>
          </a:p>
          <a:p>
            <a:r>
              <a:rPr lang="en-US" dirty="0"/>
              <a:t>myFunc({x:10,y:20,z:30}); //10 20 30</a:t>
            </a:r>
            <a:endParaRPr lang="en-IN" dirty="0"/>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40019649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Making the parameter </a:t>
            </a:r>
            <a:r>
              <a:rPr lang="en-IN" b="1" dirty="0" smtClean="0"/>
              <a:t>optional</a:t>
            </a:r>
          </a:p>
          <a:p>
            <a:r>
              <a:rPr lang="en-US" dirty="0"/>
              <a:t>function </a:t>
            </a:r>
            <a:r>
              <a:rPr lang="en-US" dirty="0" err="1" smtClean="0"/>
              <a:t>selectEntries</a:t>
            </a:r>
            <a:r>
              <a:rPr lang="en-US" dirty="0" smtClean="0"/>
              <a:t>(start=0</a:t>
            </a:r>
            <a:r>
              <a:rPr lang="en-US" dirty="0"/>
              <a:t>, </a:t>
            </a:r>
            <a:r>
              <a:rPr lang="en-US" dirty="0" err="1" smtClean="0"/>
              <a:t>end,step</a:t>
            </a:r>
            <a:r>
              <a:rPr lang="en-US" dirty="0" smtClean="0"/>
              <a:t>) </a:t>
            </a:r>
            <a:r>
              <a:rPr lang="en-US" dirty="0"/>
              <a:t>{</a:t>
            </a:r>
          </a:p>
          <a:p>
            <a:r>
              <a:rPr lang="en-US" dirty="0"/>
              <a:t>···</a:t>
            </a:r>
          </a:p>
          <a:p>
            <a:r>
              <a:rPr lang="en-US" dirty="0"/>
              <a:t>}</a:t>
            </a:r>
            <a:endParaRPr lang="en-IN" dirty="0"/>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7299676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From arguments to rest </a:t>
            </a:r>
            <a:r>
              <a:rPr lang="en-US" b="1" dirty="0" smtClean="0"/>
              <a:t>parameters</a:t>
            </a:r>
          </a:p>
          <a:p>
            <a:r>
              <a:rPr lang="en-IN" dirty="0"/>
              <a:t>function format(pattern, ...</a:t>
            </a:r>
            <a:r>
              <a:rPr lang="en-IN" dirty="0" err="1"/>
              <a:t>args</a:t>
            </a:r>
            <a:r>
              <a:rPr lang="en-IN" dirty="0"/>
              <a:t>) {</a:t>
            </a:r>
          </a:p>
          <a:p>
            <a:r>
              <a:rPr lang="en-IN" dirty="0"/>
              <a:t>···</a:t>
            </a:r>
          </a:p>
          <a:p>
            <a:r>
              <a:rPr lang="en-IN" dirty="0"/>
              <a:t>}</a:t>
            </a:r>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529088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Javascript is a functional language meaning that functions are the primary modular units of execution</a:t>
            </a:r>
            <a:r>
              <a:rPr lang="en-US" dirty="0" smtClean="0"/>
              <a:t>.</a:t>
            </a:r>
          </a:p>
          <a:p>
            <a:r>
              <a:rPr lang="en-US" dirty="0"/>
              <a:t>Parameters are variables listed as a part of the function definition.</a:t>
            </a:r>
          </a:p>
          <a:p>
            <a:r>
              <a:rPr lang="en-US" dirty="0"/>
              <a:t>Arguments are values passed to the function when it is invoked</a:t>
            </a:r>
            <a:r>
              <a:rPr lang="en-US" dirty="0" smtClean="0"/>
              <a:t>.</a:t>
            </a:r>
          </a:p>
          <a:p>
            <a:endParaRPr lang="en-IN" dirty="0"/>
          </a:p>
        </p:txBody>
      </p:sp>
      <p:sp>
        <p:nvSpPr>
          <p:cNvPr id="3" name="Title 2"/>
          <p:cNvSpPr>
            <a:spLocks noGrp="1"/>
          </p:cNvSpPr>
          <p:nvPr>
            <p:ph type="title"/>
          </p:nvPr>
        </p:nvSpPr>
        <p:spPr/>
        <p:txBody>
          <a:bodyPr/>
          <a:lstStyle/>
          <a:p>
            <a:r>
              <a:rPr lang="en-IN" dirty="0"/>
              <a:t>Argument Passing  </a:t>
            </a:r>
            <a:br>
              <a:rPr lang="en-IN" dirty="0"/>
            </a:br>
            <a:endParaRPr lang="en-IN" dirty="0"/>
          </a:p>
        </p:txBody>
      </p:sp>
    </p:spTree>
    <p:extLst>
      <p:ext uri="{BB962C8B-B14F-4D97-AF65-F5344CB8AC3E}">
        <p14:creationId xmlns:p14="http://schemas.microsoft.com/office/powerpoint/2010/main" val="2381933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a:t>From apply() to the spread operator </a:t>
            </a:r>
            <a:r>
              <a:rPr lang="en-US" b="1" dirty="0" smtClean="0"/>
              <a:t>(...)</a:t>
            </a:r>
          </a:p>
          <a:p>
            <a:r>
              <a:rPr lang="en-US" dirty="0" err="1"/>
              <a:t>Math.max</a:t>
            </a:r>
            <a:r>
              <a:rPr lang="en-US" dirty="0"/>
              <a:t>() returns the numerically greatest of its arguments. It works for an arbitrary </a:t>
            </a:r>
            <a:r>
              <a:rPr lang="en-US" dirty="0" smtClean="0"/>
              <a:t>number of </a:t>
            </a:r>
            <a:r>
              <a:rPr lang="en-US" dirty="0"/>
              <a:t>arguments, but not for Arrays.</a:t>
            </a:r>
          </a:p>
          <a:p>
            <a:r>
              <a:rPr lang="en-US" dirty="0"/>
              <a:t>ES5 – apply():</a:t>
            </a:r>
          </a:p>
          <a:p>
            <a:r>
              <a:rPr lang="en-US" dirty="0"/>
              <a:t>&gt; </a:t>
            </a:r>
            <a:r>
              <a:rPr lang="en-US" dirty="0" err="1"/>
              <a:t>Math.max.apply</a:t>
            </a:r>
            <a:r>
              <a:rPr lang="en-US" dirty="0"/>
              <a:t>(Math, [-1, 5, 11, 3])</a:t>
            </a:r>
          </a:p>
          <a:p>
            <a:r>
              <a:rPr lang="en-US" dirty="0"/>
              <a:t>11</a:t>
            </a:r>
          </a:p>
          <a:p>
            <a:r>
              <a:rPr lang="en-US" dirty="0"/>
              <a:t>ES6 – spread operator:</a:t>
            </a:r>
          </a:p>
          <a:p>
            <a:r>
              <a:rPr lang="en-US" dirty="0"/>
              <a:t>&gt; </a:t>
            </a:r>
            <a:r>
              <a:rPr lang="en-US" dirty="0" err="1"/>
              <a:t>Math.max</a:t>
            </a:r>
            <a:r>
              <a:rPr lang="en-US" dirty="0"/>
              <a:t>(...[-1, 5, 11, 3])</a:t>
            </a:r>
          </a:p>
          <a:p>
            <a:r>
              <a:rPr lang="en-US" dirty="0"/>
              <a:t>11</a:t>
            </a:r>
            <a:endParaRPr lang="en-IN" dirty="0"/>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1476962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Array.prototype.push</a:t>
            </a:r>
            <a:r>
              <a:rPr lang="en-US" b="1" dirty="0" smtClean="0"/>
              <a:t>()</a:t>
            </a:r>
          </a:p>
          <a:p>
            <a:r>
              <a:rPr lang="en-IN" dirty="0"/>
              <a:t>ES5 – apply():</a:t>
            </a:r>
          </a:p>
          <a:p>
            <a:r>
              <a:rPr lang="en-IN" dirty="0"/>
              <a:t>var arr1 = ['a', 'b'];</a:t>
            </a:r>
          </a:p>
          <a:p>
            <a:r>
              <a:rPr lang="en-IN" dirty="0"/>
              <a:t>var arr2 = ['c', 'd'];</a:t>
            </a:r>
          </a:p>
          <a:p>
            <a:r>
              <a:rPr lang="en-IN" dirty="0"/>
              <a:t>arr1.push.apply(arr1, arr2);</a:t>
            </a:r>
          </a:p>
          <a:p>
            <a:r>
              <a:rPr lang="en-IN" dirty="0"/>
              <a:t>// arr1 is now ['a', 'b', 'c', 'd</a:t>
            </a:r>
            <a:r>
              <a:rPr lang="en-IN" dirty="0" smtClean="0"/>
              <a:t>']</a:t>
            </a:r>
          </a:p>
          <a:p>
            <a:endParaRPr lang="en-IN" dirty="0"/>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40331223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Array.prototype.push</a:t>
            </a:r>
            <a:r>
              <a:rPr lang="en-US" b="1" dirty="0" smtClean="0"/>
              <a:t>()</a:t>
            </a:r>
          </a:p>
          <a:p>
            <a:r>
              <a:rPr lang="en-US" b="1" dirty="0" smtClean="0"/>
              <a:t>In ES6</a:t>
            </a:r>
          </a:p>
          <a:p>
            <a:r>
              <a:rPr lang="en-IN" dirty="0" err="1"/>
              <a:t>const</a:t>
            </a:r>
            <a:r>
              <a:rPr lang="en-IN" dirty="0"/>
              <a:t> arr1 = ['a', 'b'];</a:t>
            </a:r>
          </a:p>
          <a:p>
            <a:r>
              <a:rPr lang="en-IN" dirty="0" err="1"/>
              <a:t>const</a:t>
            </a:r>
            <a:r>
              <a:rPr lang="en-IN" dirty="0"/>
              <a:t> arr2 = ['c', 'd'];</a:t>
            </a:r>
          </a:p>
          <a:p>
            <a:r>
              <a:rPr lang="en-IN" dirty="0"/>
              <a:t>arr1.push(...arr2);</a:t>
            </a:r>
          </a:p>
          <a:p>
            <a:r>
              <a:rPr lang="en-IN" dirty="0"/>
              <a:t>// arr1 is now ['a', 'b', 'c', 'd']</a:t>
            </a:r>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23754408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From </a:t>
            </a:r>
            <a:r>
              <a:rPr lang="en-US" b="1" dirty="0" err="1"/>
              <a:t>concat</a:t>
            </a:r>
            <a:r>
              <a:rPr lang="en-US" b="1" dirty="0"/>
              <a:t>() to the spread operator (...)</a:t>
            </a:r>
          </a:p>
          <a:p>
            <a:r>
              <a:rPr lang="en-US" b="1" dirty="0"/>
              <a:t>ES5 – </a:t>
            </a:r>
            <a:r>
              <a:rPr lang="en-US" b="1" dirty="0" err="1"/>
              <a:t>concat</a:t>
            </a:r>
            <a:r>
              <a:rPr lang="en-US" b="1" dirty="0"/>
              <a:t>():</a:t>
            </a:r>
          </a:p>
          <a:p>
            <a:r>
              <a:rPr lang="en-US" b="1" dirty="0" err="1"/>
              <a:t>var</a:t>
            </a:r>
            <a:r>
              <a:rPr lang="en-US" b="1" dirty="0"/>
              <a:t> arr1 = ['a', 'b'];</a:t>
            </a:r>
          </a:p>
          <a:p>
            <a:r>
              <a:rPr lang="en-US" b="1" dirty="0" err="1"/>
              <a:t>var</a:t>
            </a:r>
            <a:r>
              <a:rPr lang="en-US" b="1" dirty="0"/>
              <a:t> arr2 = ['c'];</a:t>
            </a:r>
          </a:p>
          <a:p>
            <a:r>
              <a:rPr lang="en-US" b="1" dirty="0" err="1"/>
              <a:t>var</a:t>
            </a:r>
            <a:r>
              <a:rPr lang="en-US" b="1" dirty="0"/>
              <a:t> arr3 = ['d', 'e'];</a:t>
            </a:r>
          </a:p>
          <a:p>
            <a:r>
              <a:rPr lang="en-US" b="1" dirty="0"/>
              <a:t>console.log(arr1.concat(arr2, arr3</a:t>
            </a:r>
            <a:r>
              <a:rPr lang="en-US" b="1" dirty="0" smtClean="0"/>
              <a:t>));</a:t>
            </a:r>
          </a:p>
          <a:p>
            <a:endParaRPr lang="en-IN" dirty="0"/>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27858726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From </a:t>
            </a:r>
            <a:r>
              <a:rPr lang="en-US" b="1" dirty="0" err="1"/>
              <a:t>concat</a:t>
            </a:r>
            <a:r>
              <a:rPr lang="en-US" b="1" dirty="0"/>
              <a:t>() to the spread operator (...)</a:t>
            </a:r>
          </a:p>
          <a:p>
            <a:r>
              <a:rPr lang="en-US" b="1" dirty="0"/>
              <a:t>ES6 – spread operator:</a:t>
            </a:r>
          </a:p>
          <a:p>
            <a:r>
              <a:rPr lang="en-US" b="1" dirty="0" err="1"/>
              <a:t>const</a:t>
            </a:r>
            <a:r>
              <a:rPr lang="en-US" b="1" dirty="0"/>
              <a:t> arr1 = ['a', 'b'];</a:t>
            </a:r>
          </a:p>
          <a:p>
            <a:r>
              <a:rPr lang="en-US" b="1" dirty="0" err="1"/>
              <a:t>const</a:t>
            </a:r>
            <a:r>
              <a:rPr lang="en-US" b="1" dirty="0"/>
              <a:t> arr2 = ['c'];</a:t>
            </a:r>
          </a:p>
          <a:p>
            <a:r>
              <a:rPr lang="en-US" b="1" dirty="0" err="1"/>
              <a:t>const</a:t>
            </a:r>
            <a:r>
              <a:rPr lang="en-US" b="1" dirty="0"/>
              <a:t> arr3 = ['d', 'e'];</a:t>
            </a:r>
          </a:p>
          <a:p>
            <a:r>
              <a:rPr lang="en-US" b="1" dirty="0"/>
              <a:t>console.log([...arr1, ...arr2, ...arr3]);</a:t>
            </a:r>
            <a:endParaRPr lang="en-IN" dirty="0"/>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36746739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From function expressions in object literals </a:t>
            </a:r>
            <a:r>
              <a:rPr lang="en-US" b="1" dirty="0" smtClean="0"/>
              <a:t>to method definitions</a:t>
            </a:r>
          </a:p>
          <a:p>
            <a:r>
              <a:rPr lang="en-IN" dirty="0" smtClean="0"/>
              <a:t>In ES 5</a:t>
            </a:r>
          </a:p>
          <a:p>
            <a:pPr marL="0" indent="0">
              <a:buNone/>
            </a:pPr>
            <a:r>
              <a:rPr lang="en-IN" b="1" dirty="0"/>
              <a:t>var </a:t>
            </a:r>
            <a:r>
              <a:rPr lang="en-IN" dirty="0" err="1"/>
              <a:t>obj</a:t>
            </a:r>
            <a:r>
              <a:rPr lang="en-IN" dirty="0"/>
              <a:t> = {</a:t>
            </a:r>
          </a:p>
          <a:p>
            <a:pPr marL="457200" lvl="2" indent="0">
              <a:buNone/>
            </a:pPr>
            <a:r>
              <a:rPr lang="en-IN" dirty="0"/>
              <a:t>foo: </a:t>
            </a:r>
            <a:r>
              <a:rPr lang="en-IN" b="1" dirty="0"/>
              <a:t>function </a:t>
            </a:r>
            <a:r>
              <a:rPr lang="en-IN" dirty="0"/>
              <a:t>() {</a:t>
            </a:r>
          </a:p>
          <a:p>
            <a:pPr marL="457200" lvl="2" indent="0">
              <a:buNone/>
            </a:pPr>
            <a:r>
              <a:rPr lang="en-IN" dirty="0"/>
              <a:t>···</a:t>
            </a:r>
          </a:p>
          <a:p>
            <a:pPr marL="457200" lvl="2" indent="0">
              <a:buNone/>
            </a:pPr>
            <a:r>
              <a:rPr lang="en-IN" dirty="0"/>
              <a:t>},</a:t>
            </a:r>
          </a:p>
          <a:p>
            <a:pPr marL="457200" lvl="2" indent="0">
              <a:buNone/>
            </a:pPr>
            <a:r>
              <a:rPr lang="en-IN" dirty="0"/>
              <a:t>bar: </a:t>
            </a:r>
            <a:r>
              <a:rPr lang="en-IN" b="1" dirty="0"/>
              <a:t>function </a:t>
            </a:r>
            <a:r>
              <a:rPr lang="en-IN" dirty="0"/>
              <a:t>() {</a:t>
            </a:r>
          </a:p>
          <a:p>
            <a:pPr marL="457200" lvl="2" indent="0">
              <a:buNone/>
            </a:pPr>
            <a:r>
              <a:rPr lang="en-IN" b="1" dirty="0" err="1"/>
              <a:t>this</a:t>
            </a:r>
            <a:r>
              <a:rPr lang="en-IN" dirty="0" err="1"/>
              <a:t>.foo</a:t>
            </a:r>
            <a:r>
              <a:rPr lang="en-IN" dirty="0"/>
              <a:t>();</a:t>
            </a:r>
          </a:p>
          <a:p>
            <a:pPr marL="457200" lvl="2" indent="0">
              <a:buNone/>
            </a:pPr>
            <a:r>
              <a:rPr lang="en-US" dirty="0"/>
              <a:t>}, </a:t>
            </a:r>
            <a:r>
              <a:rPr lang="en-US" i="1" dirty="0"/>
              <a:t>// trailing comma is legal in ES5</a:t>
            </a:r>
          </a:p>
          <a:p>
            <a:pPr marL="0" indent="0">
              <a:buNone/>
            </a:pPr>
            <a:r>
              <a:rPr lang="en-IN" dirty="0"/>
              <a:t>}</a:t>
            </a:r>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28656820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b="1" dirty="0"/>
              <a:t>From function expressions in object literals </a:t>
            </a:r>
            <a:r>
              <a:rPr lang="en-US" b="1" dirty="0" smtClean="0"/>
              <a:t>to method definitions</a:t>
            </a:r>
          </a:p>
          <a:p>
            <a:pPr marL="0" indent="0">
              <a:buNone/>
            </a:pPr>
            <a:r>
              <a:rPr lang="en-IN" b="1" dirty="0" smtClean="0"/>
              <a:t>ES6 </a:t>
            </a:r>
            <a:r>
              <a:rPr lang="en-IN" b="1" dirty="0"/>
              <a:t>has method definitions, special syntax for creating methods:</a:t>
            </a:r>
          </a:p>
          <a:p>
            <a:pPr marL="0" indent="0">
              <a:buNone/>
            </a:pPr>
            <a:r>
              <a:rPr lang="en-IN" b="1" dirty="0" err="1"/>
              <a:t>const</a:t>
            </a:r>
            <a:r>
              <a:rPr lang="en-IN" b="1" dirty="0"/>
              <a:t> </a:t>
            </a:r>
            <a:r>
              <a:rPr lang="en-IN" b="1" dirty="0" err="1"/>
              <a:t>obj</a:t>
            </a:r>
            <a:r>
              <a:rPr lang="en-IN" b="1" dirty="0"/>
              <a:t> = {</a:t>
            </a:r>
          </a:p>
          <a:p>
            <a:pPr marL="0" indent="0">
              <a:buNone/>
            </a:pPr>
            <a:r>
              <a:rPr lang="en-IN" b="1" dirty="0"/>
              <a:t>foo() {</a:t>
            </a:r>
          </a:p>
          <a:p>
            <a:pPr marL="0" indent="0">
              <a:buNone/>
            </a:pPr>
            <a:r>
              <a:rPr lang="en-IN" b="1" dirty="0"/>
              <a:t>···</a:t>
            </a:r>
          </a:p>
          <a:p>
            <a:pPr marL="0" indent="0">
              <a:buNone/>
            </a:pPr>
            <a:r>
              <a:rPr lang="en-IN" b="1" dirty="0"/>
              <a:t>},</a:t>
            </a:r>
          </a:p>
          <a:p>
            <a:pPr marL="0" indent="0">
              <a:buNone/>
            </a:pPr>
            <a:r>
              <a:rPr lang="en-IN" b="1" dirty="0"/>
              <a:t>bar() {</a:t>
            </a:r>
          </a:p>
          <a:p>
            <a:pPr marL="0" indent="0">
              <a:buNone/>
            </a:pPr>
            <a:r>
              <a:rPr lang="en-IN" b="1" dirty="0" err="1"/>
              <a:t>this.foo</a:t>
            </a:r>
            <a:r>
              <a:rPr lang="en-IN" b="1" dirty="0"/>
              <a:t>();</a:t>
            </a:r>
          </a:p>
          <a:p>
            <a:pPr marL="0" indent="0">
              <a:buNone/>
            </a:pPr>
            <a:r>
              <a:rPr lang="en-IN" b="1" dirty="0"/>
              <a:t>},</a:t>
            </a:r>
          </a:p>
          <a:p>
            <a:pPr marL="0" indent="0">
              <a:buNone/>
            </a:pPr>
            <a:r>
              <a:rPr lang="en-IN" b="1" dirty="0"/>
              <a:t>}</a:t>
            </a:r>
            <a:endParaRPr lang="en-IN" dirty="0"/>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2848989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From constructors to </a:t>
            </a:r>
            <a:r>
              <a:rPr lang="en-IN" b="1" dirty="0" smtClean="0"/>
              <a:t>classes</a:t>
            </a:r>
          </a:p>
          <a:p>
            <a:r>
              <a:rPr lang="en-IN" b="1" dirty="0"/>
              <a:t>Derived </a:t>
            </a:r>
            <a:r>
              <a:rPr lang="en-IN" b="1" dirty="0" smtClean="0"/>
              <a:t>classes</a:t>
            </a:r>
          </a:p>
          <a:p>
            <a:r>
              <a:rPr lang="en-IN" dirty="0"/>
              <a:t>From objects to </a:t>
            </a:r>
            <a:r>
              <a:rPr lang="en-IN" dirty="0" smtClean="0"/>
              <a:t>Maps</a:t>
            </a:r>
          </a:p>
          <a:p>
            <a:r>
              <a:rPr lang="en-US" dirty="0" err="1"/>
              <a:t>const</a:t>
            </a:r>
            <a:r>
              <a:rPr lang="en-US" dirty="0"/>
              <a:t> map = new Map();</a:t>
            </a:r>
          </a:p>
          <a:p>
            <a:r>
              <a:rPr lang="en-US" dirty="0"/>
              <a:t>function </a:t>
            </a:r>
            <a:r>
              <a:rPr lang="en-US" dirty="0" err="1"/>
              <a:t>countWords</a:t>
            </a:r>
            <a:r>
              <a:rPr lang="en-US" dirty="0"/>
              <a:t>(word) {</a:t>
            </a:r>
          </a:p>
          <a:p>
            <a:r>
              <a:rPr lang="en-US" dirty="0" err="1"/>
              <a:t>const</a:t>
            </a:r>
            <a:r>
              <a:rPr lang="en-US" dirty="0"/>
              <a:t> count = </a:t>
            </a:r>
            <a:r>
              <a:rPr lang="en-US" dirty="0" err="1"/>
              <a:t>map.get</a:t>
            </a:r>
            <a:r>
              <a:rPr lang="en-US" dirty="0"/>
              <a:t>(word) || 0;</a:t>
            </a:r>
          </a:p>
          <a:p>
            <a:r>
              <a:rPr lang="en-US" dirty="0" err="1"/>
              <a:t>map.set</a:t>
            </a:r>
            <a:r>
              <a:rPr lang="en-US" dirty="0"/>
              <a:t>(word, count + 1);</a:t>
            </a:r>
          </a:p>
          <a:p>
            <a:r>
              <a:rPr lang="en-US" dirty="0" smtClean="0"/>
              <a:t>}</a:t>
            </a:r>
            <a:endParaRPr lang="en-US" dirty="0"/>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12565373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New string </a:t>
            </a:r>
            <a:r>
              <a:rPr lang="en-IN" b="1" dirty="0" smtClean="0"/>
              <a:t>methods</a:t>
            </a:r>
          </a:p>
          <a:p>
            <a:r>
              <a:rPr lang="en-IN" dirty="0"/>
              <a:t>if (</a:t>
            </a:r>
            <a:r>
              <a:rPr lang="en-IN" dirty="0" err="1"/>
              <a:t>str.indexOf</a:t>
            </a:r>
            <a:r>
              <a:rPr lang="en-IN" dirty="0"/>
              <a:t>('x') === 0) {} // ES5</a:t>
            </a:r>
          </a:p>
          <a:p>
            <a:r>
              <a:rPr lang="en-IN" dirty="0"/>
              <a:t>if (</a:t>
            </a:r>
            <a:r>
              <a:rPr lang="en-IN" dirty="0" err="1"/>
              <a:t>str.startsWith</a:t>
            </a:r>
            <a:r>
              <a:rPr lang="en-IN" dirty="0"/>
              <a:t>('x')) {} // </a:t>
            </a:r>
            <a:r>
              <a:rPr lang="en-IN" dirty="0" smtClean="0"/>
              <a:t>ES6</a:t>
            </a:r>
          </a:p>
          <a:p>
            <a:r>
              <a:rPr lang="en-US" b="1" dirty="0"/>
              <a:t>if </a:t>
            </a:r>
            <a:r>
              <a:rPr lang="en-US" dirty="0"/>
              <a:t>(</a:t>
            </a:r>
            <a:r>
              <a:rPr lang="en-US" dirty="0" err="1"/>
              <a:t>str.indexOf</a:t>
            </a:r>
            <a:r>
              <a:rPr lang="en-US" dirty="0"/>
              <a:t>('x') &gt;= 0) {} </a:t>
            </a:r>
            <a:r>
              <a:rPr lang="en-US" i="1" dirty="0"/>
              <a:t>// ES5</a:t>
            </a:r>
          </a:p>
          <a:p>
            <a:r>
              <a:rPr lang="en-IN" b="1" dirty="0"/>
              <a:t>if </a:t>
            </a:r>
            <a:r>
              <a:rPr lang="en-IN" dirty="0"/>
              <a:t>(</a:t>
            </a:r>
            <a:r>
              <a:rPr lang="en-IN" dirty="0" err="1"/>
              <a:t>str.includes</a:t>
            </a:r>
            <a:r>
              <a:rPr lang="en-IN" dirty="0"/>
              <a:t>('x')) {} </a:t>
            </a:r>
            <a:r>
              <a:rPr lang="en-IN" i="1" dirty="0"/>
              <a:t>// </a:t>
            </a:r>
            <a:r>
              <a:rPr lang="en-IN" i="1" dirty="0" smtClean="0"/>
              <a:t>ES6</a:t>
            </a:r>
          </a:p>
          <a:p>
            <a:r>
              <a:rPr lang="en-IN" b="1" dirty="0"/>
              <a:t>new </a:t>
            </a:r>
            <a:r>
              <a:rPr lang="en-IN" dirty="0"/>
              <a:t>Array(3+1).join('#') </a:t>
            </a:r>
            <a:r>
              <a:rPr lang="en-IN" i="1" dirty="0"/>
              <a:t>// ES5</a:t>
            </a:r>
          </a:p>
          <a:p>
            <a:r>
              <a:rPr lang="en-IN" dirty="0"/>
              <a:t>'#'.repeat(3) </a:t>
            </a:r>
            <a:r>
              <a:rPr lang="en-IN" i="1" dirty="0"/>
              <a:t>// ES6</a:t>
            </a:r>
            <a:endParaRPr lang="en-IN" dirty="0"/>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22136702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New string </a:t>
            </a:r>
            <a:r>
              <a:rPr lang="en-IN" b="1" dirty="0" smtClean="0"/>
              <a:t>methods</a:t>
            </a:r>
          </a:p>
          <a:p>
            <a:r>
              <a:rPr lang="en-IN" dirty="0"/>
              <a:t>&gt; 'hello'.</a:t>
            </a:r>
            <a:r>
              <a:rPr lang="en-IN" dirty="0" err="1"/>
              <a:t>startsWith</a:t>
            </a:r>
            <a:r>
              <a:rPr lang="en-IN" dirty="0"/>
              <a:t>('hell')</a:t>
            </a:r>
          </a:p>
          <a:p>
            <a:r>
              <a:rPr lang="en-IN" dirty="0"/>
              <a:t>true</a:t>
            </a:r>
          </a:p>
          <a:p>
            <a:r>
              <a:rPr lang="en-IN" dirty="0"/>
              <a:t>&gt; 'hello'.</a:t>
            </a:r>
            <a:r>
              <a:rPr lang="en-IN" dirty="0" err="1"/>
              <a:t>endsWith</a:t>
            </a:r>
            <a:r>
              <a:rPr lang="en-IN" dirty="0"/>
              <a:t>('</a:t>
            </a:r>
            <a:r>
              <a:rPr lang="en-IN" dirty="0" err="1"/>
              <a:t>ello</a:t>
            </a:r>
            <a:r>
              <a:rPr lang="en-IN" dirty="0"/>
              <a:t>')</a:t>
            </a:r>
          </a:p>
          <a:p>
            <a:r>
              <a:rPr lang="en-IN" dirty="0"/>
              <a:t>true</a:t>
            </a:r>
          </a:p>
          <a:p>
            <a:r>
              <a:rPr lang="en-IN" dirty="0"/>
              <a:t>&gt; '</a:t>
            </a:r>
            <a:r>
              <a:rPr lang="en-IN" dirty="0" err="1"/>
              <a:t>hello'.includes</a:t>
            </a:r>
            <a:r>
              <a:rPr lang="en-IN" dirty="0"/>
              <a:t>('ell')</a:t>
            </a:r>
          </a:p>
          <a:p>
            <a:r>
              <a:rPr lang="en-IN" dirty="0"/>
              <a:t>true</a:t>
            </a:r>
          </a:p>
          <a:p>
            <a:r>
              <a:rPr lang="en-IN" dirty="0"/>
              <a:t>&gt; 'doo '.repeat(3)</a:t>
            </a:r>
          </a:p>
          <a:p>
            <a:r>
              <a:rPr lang="en-IN" dirty="0"/>
              <a:t>'doo </a:t>
            </a:r>
            <a:r>
              <a:rPr lang="en-IN" dirty="0" err="1"/>
              <a:t>doo</a:t>
            </a:r>
            <a:r>
              <a:rPr lang="en-IN" dirty="0"/>
              <a:t> </a:t>
            </a:r>
            <a:r>
              <a:rPr lang="en-IN" dirty="0" err="1"/>
              <a:t>doo</a:t>
            </a:r>
            <a:r>
              <a:rPr lang="en-IN" dirty="0"/>
              <a:t> '</a:t>
            </a:r>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1553364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JavaScript does not throw an error if the number of arguments passed during a function invocation are different than the number of parameters listed during function definition. </a:t>
            </a:r>
            <a:endParaRPr lang="en-US" dirty="0" smtClean="0"/>
          </a:p>
          <a:p>
            <a:r>
              <a:rPr lang="en-US" dirty="0" smtClean="0"/>
              <a:t>This </a:t>
            </a:r>
            <a:r>
              <a:rPr lang="en-US" dirty="0"/>
              <a:t>should make it clear that parameters and </a:t>
            </a:r>
            <a:r>
              <a:rPr lang="en-US" dirty="0" smtClean="0"/>
              <a:t>arguments </a:t>
            </a:r>
            <a:r>
              <a:rPr lang="en-US" dirty="0"/>
              <a:t>should be treated as two different entities</a:t>
            </a:r>
            <a:r>
              <a:rPr lang="en-US" dirty="0" smtClean="0"/>
              <a:t>.</a:t>
            </a:r>
          </a:p>
          <a:p>
            <a:endParaRPr lang="en-IN" dirty="0"/>
          </a:p>
        </p:txBody>
      </p:sp>
      <p:sp>
        <p:nvSpPr>
          <p:cNvPr id="3" name="Title 2"/>
          <p:cNvSpPr>
            <a:spLocks noGrp="1"/>
          </p:cNvSpPr>
          <p:nvPr>
            <p:ph type="title"/>
          </p:nvPr>
        </p:nvSpPr>
        <p:spPr/>
        <p:txBody>
          <a:bodyPr/>
          <a:lstStyle/>
          <a:p>
            <a:r>
              <a:rPr lang="en-IN" dirty="0"/>
              <a:t>Argument Passing  </a:t>
            </a:r>
            <a:br>
              <a:rPr lang="en-IN" dirty="0"/>
            </a:br>
            <a:endParaRPr lang="en-IN" dirty="0"/>
          </a:p>
        </p:txBody>
      </p:sp>
    </p:spTree>
    <p:extLst>
      <p:ext uri="{BB962C8B-B14F-4D97-AF65-F5344CB8AC3E}">
        <p14:creationId xmlns:p14="http://schemas.microsoft.com/office/powerpoint/2010/main" val="314644447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IN" b="1" dirty="0"/>
              <a:t>New string </a:t>
            </a:r>
            <a:r>
              <a:rPr lang="en-IN" b="1" dirty="0" smtClean="0"/>
              <a:t>methods</a:t>
            </a:r>
          </a:p>
          <a:p>
            <a:r>
              <a:rPr lang="en-IN" dirty="0"/>
              <a:t>// String interpolation via template literals (in </a:t>
            </a:r>
            <a:r>
              <a:rPr lang="en-IN" dirty="0" err="1"/>
              <a:t>backticks</a:t>
            </a:r>
            <a:r>
              <a:rPr lang="en-IN" dirty="0"/>
              <a:t>)</a:t>
            </a:r>
          </a:p>
          <a:p>
            <a:r>
              <a:rPr lang="en-IN" dirty="0" err="1"/>
              <a:t>const</a:t>
            </a:r>
            <a:r>
              <a:rPr lang="en-IN" dirty="0"/>
              <a:t> first = 'Jane';</a:t>
            </a:r>
          </a:p>
          <a:p>
            <a:r>
              <a:rPr lang="en-IN" dirty="0" err="1"/>
              <a:t>const</a:t>
            </a:r>
            <a:r>
              <a:rPr lang="en-IN" dirty="0"/>
              <a:t> last = 'Doe';</a:t>
            </a:r>
          </a:p>
          <a:p>
            <a:r>
              <a:rPr lang="en-IN" dirty="0"/>
              <a:t>console.log(`Hello ${first} ${last}!`);</a:t>
            </a:r>
          </a:p>
          <a:p>
            <a:r>
              <a:rPr lang="en-IN" dirty="0"/>
              <a:t>// Hello Jane Doe!</a:t>
            </a:r>
          </a:p>
          <a:p>
            <a:r>
              <a:rPr lang="en-IN" dirty="0"/>
              <a:t>// Template literals also let you create strings with multiple lines</a:t>
            </a:r>
          </a:p>
          <a:p>
            <a:r>
              <a:rPr lang="en-IN" dirty="0" err="1"/>
              <a:t>const</a:t>
            </a:r>
            <a:r>
              <a:rPr lang="en-IN" dirty="0"/>
              <a:t> </a:t>
            </a:r>
            <a:r>
              <a:rPr lang="en-IN" dirty="0" err="1"/>
              <a:t>multiLine</a:t>
            </a:r>
            <a:r>
              <a:rPr lang="en-IN" dirty="0"/>
              <a:t> = `</a:t>
            </a:r>
          </a:p>
          <a:p>
            <a:r>
              <a:rPr lang="en-IN" dirty="0"/>
              <a:t>This is</a:t>
            </a:r>
          </a:p>
          <a:p>
            <a:r>
              <a:rPr lang="en-IN" dirty="0"/>
              <a:t>a string</a:t>
            </a:r>
          </a:p>
          <a:p>
            <a:r>
              <a:rPr lang="en-IN" dirty="0"/>
              <a:t>with multiple</a:t>
            </a:r>
          </a:p>
          <a:p>
            <a:r>
              <a:rPr lang="en-IN" dirty="0"/>
              <a:t>lines`;</a:t>
            </a:r>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14151123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t>From apply() to </a:t>
            </a:r>
            <a:r>
              <a:rPr lang="en-IN" b="1" dirty="0" err="1"/>
              <a:t>Array.prototype.fill</a:t>
            </a:r>
            <a:r>
              <a:rPr lang="en-IN" b="1" dirty="0" smtClean="0"/>
              <a:t>()</a:t>
            </a:r>
          </a:p>
          <a:p>
            <a:r>
              <a:rPr lang="en-US" dirty="0"/>
              <a:t>// ES6</a:t>
            </a:r>
          </a:p>
          <a:p>
            <a:r>
              <a:rPr lang="en-US" dirty="0" err="1"/>
              <a:t>const</a:t>
            </a:r>
            <a:r>
              <a:rPr lang="en-US" dirty="0"/>
              <a:t> arr4 = new Array(2).fill('x');</a:t>
            </a:r>
          </a:p>
          <a:p>
            <a:r>
              <a:rPr lang="en-US" dirty="0"/>
              <a:t>// ['x', 'x']</a:t>
            </a:r>
            <a:endParaRPr lang="en-IN" dirty="0"/>
          </a:p>
        </p:txBody>
      </p:sp>
      <p:sp>
        <p:nvSpPr>
          <p:cNvPr id="3" name="Title 2"/>
          <p:cNvSpPr>
            <a:spLocks noGrp="1"/>
          </p:cNvSpPr>
          <p:nvPr>
            <p:ph type="title"/>
          </p:nvPr>
        </p:nvSpPr>
        <p:spPr/>
        <p:txBody>
          <a:bodyPr/>
          <a:lstStyle/>
          <a:p>
            <a:r>
              <a:rPr lang="en-IN" dirty="0" smtClean="0"/>
              <a:t>Core ES6 Features</a:t>
            </a:r>
            <a:endParaRPr lang="en-IN" dirty="0"/>
          </a:p>
        </p:txBody>
      </p:sp>
    </p:spTree>
    <p:extLst>
      <p:ext uri="{BB962C8B-B14F-4D97-AF65-F5344CB8AC3E}">
        <p14:creationId xmlns:p14="http://schemas.microsoft.com/office/powerpoint/2010/main" val="10441649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New integer literals</a:t>
            </a:r>
          </a:p>
          <a:p>
            <a:r>
              <a:rPr lang="en-US" dirty="0"/>
              <a:t>You can now specify integers in binary and octal notation:</a:t>
            </a:r>
          </a:p>
          <a:p>
            <a:r>
              <a:rPr lang="en-US" dirty="0"/>
              <a:t>&gt; 0xFF // ES5: hexadecimal</a:t>
            </a:r>
          </a:p>
          <a:p>
            <a:r>
              <a:rPr lang="en-US" dirty="0"/>
              <a:t>255</a:t>
            </a:r>
          </a:p>
          <a:p>
            <a:r>
              <a:rPr lang="en-US" dirty="0"/>
              <a:t>&gt; 0b11 // ES6: binary</a:t>
            </a:r>
          </a:p>
          <a:p>
            <a:r>
              <a:rPr lang="en-US" dirty="0"/>
              <a:t>3</a:t>
            </a:r>
          </a:p>
          <a:p>
            <a:r>
              <a:rPr lang="en-US" dirty="0"/>
              <a:t>&gt; 0o10 // ES6: octal</a:t>
            </a:r>
            <a:endParaRPr lang="en-IN" dirty="0"/>
          </a:p>
        </p:txBody>
      </p:sp>
      <p:sp>
        <p:nvSpPr>
          <p:cNvPr id="3" name="Title 2"/>
          <p:cNvSpPr>
            <a:spLocks noGrp="1"/>
          </p:cNvSpPr>
          <p:nvPr>
            <p:ph type="title"/>
          </p:nvPr>
        </p:nvSpPr>
        <p:spPr/>
        <p:txBody>
          <a:bodyPr/>
          <a:lstStyle/>
          <a:p>
            <a:r>
              <a:rPr lang="en-US" dirty="0"/>
              <a:t>New number and Math features</a:t>
            </a:r>
            <a:endParaRPr lang="en-IN" dirty="0"/>
          </a:p>
        </p:txBody>
      </p:sp>
    </p:spTree>
    <p:extLst>
      <p:ext uri="{BB962C8B-B14F-4D97-AF65-F5344CB8AC3E}">
        <p14:creationId xmlns:p14="http://schemas.microsoft.com/office/powerpoint/2010/main" val="38833666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New Number </a:t>
            </a:r>
            <a:r>
              <a:rPr lang="en-US" dirty="0" smtClean="0"/>
              <a:t>properties</a:t>
            </a:r>
          </a:p>
          <a:p>
            <a:r>
              <a:rPr lang="en-IN" dirty="0"/>
              <a:t>&gt; </a:t>
            </a:r>
            <a:r>
              <a:rPr lang="en-IN" dirty="0" err="1"/>
              <a:t>Number.isInteger</a:t>
            </a:r>
            <a:r>
              <a:rPr lang="en-IN" dirty="0"/>
              <a:t>(1.05)</a:t>
            </a:r>
          </a:p>
          <a:p>
            <a:r>
              <a:rPr lang="en-IN" dirty="0"/>
              <a:t>false</a:t>
            </a:r>
          </a:p>
          <a:p>
            <a:r>
              <a:rPr lang="en-IN" dirty="0"/>
              <a:t>&gt; </a:t>
            </a:r>
            <a:r>
              <a:rPr lang="en-IN" dirty="0" err="1"/>
              <a:t>Number.isInteger</a:t>
            </a:r>
            <a:r>
              <a:rPr lang="en-IN" dirty="0"/>
              <a:t>(1)</a:t>
            </a:r>
          </a:p>
          <a:p>
            <a:r>
              <a:rPr lang="en-IN" dirty="0"/>
              <a:t>true</a:t>
            </a:r>
          </a:p>
          <a:p>
            <a:r>
              <a:rPr lang="en-IN" dirty="0"/>
              <a:t>&gt; </a:t>
            </a:r>
            <a:r>
              <a:rPr lang="en-IN" dirty="0" err="1"/>
              <a:t>Number.isInteger</a:t>
            </a:r>
            <a:r>
              <a:rPr lang="en-IN" dirty="0"/>
              <a:t>(-3.1)</a:t>
            </a:r>
          </a:p>
          <a:p>
            <a:r>
              <a:rPr lang="en-IN" dirty="0"/>
              <a:t>false</a:t>
            </a:r>
          </a:p>
          <a:p>
            <a:r>
              <a:rPr lang="en-IN" dirty="0"/>
              <a:t>&gt; </a:t>
            </a:r>
            <a:r>
              <a:rPr lang="en-IN" dirty="0" err="1"/>
              <a:t>Number.isInteger</a:t>
            </a:r>
            <a:r>
              <a:rPr lang="en-IN" dirty="0"/>
              <a:t>(-3)</a:t>
            </a:r>
          </a:p>
          <a:p>
            <a:r>
              <a:rPr lang="en-IN" dirty="0"/>
              <a:t>true</a:t>
            </a:r>
          </a:p>
        </p:txBody>
      </p:sp>
      <p:sp>
        <p:nvSpPr>
          <p:cNvPr id="3" name="Title 2"/>
          <p:cNvSpPr>
            <a:spLocks noGrp="1"/>
          </p:cNvSpPr>
          <p:nvPr>
            <p:ph type="title"/>
          </p:nvPr>
        </p:nvSpPr>
        <p:spPr/>
        <p:txBody>
          <a:bodyPr/>
          <a:lstStyle/>
          <a:p>
            <a:r>
              <a:rPr lang="en-US" dirty="0"/>
              <a:t>New number and Math features</a:t>
            </a:r>
            <a:endParaRPr lang="en-IN" dirty="0"/>
          </a:p>
        </p:txBody>
      </p:sp>
    </p:spTree>
    <p:extLst>
      <p:ext uri="{BB962C8B-B14F-4D97-AF65-F5344CB8AC3E}">
        <p14:creationId xmlns:p14="http://schemas.microsoft.com/office/powerpoint/2010/main" val="35119089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Number.isSafeInteger</a:t>
            </a:r>
            <a:r>
              <a:rPr lang="en-US" dirty="0"/>
              <a:t>(9007199254740995</a:t>
            </a:r>
            <a:r>
              <a:rPr lang="en-US" dirty="0" smtClean="0"/>
              <a:t>)</a:t>
            </a:r>
          </a:p>
          <a:p>
            <a:r>
              <a:rPr lang="en-IN" dirty="0"/>
              <a:t>false</a:t>
            </a:r>
          </a:p>
          <a:p>
            <a:r>
              <a:rPr lang="en-IN" dirty="0"/>
              <a:t>&gt; </a:t>
            </a:r>
            <a:r>
              <a:rPr lang="en-IN" dirty="0" err="1"/>
              <a:t>Number.isSafeInteger</a:t>
            </a:r>
            <a:r>
              <a:rPr lang="en-IN" dirty="0"/>
              <a:t>(10)</a:t>
            </a:r>
          </a:p>
          <a:p>
            <a:r>
              <a:rPr lang="en-IN" dirty="0"/>
              <a:t>true</a:t>
            </a:r>
          </a:p>
          <a:p>
            <a:r>
              <a:rPr lang="en-IN" dirty="0"/>
              <a:t>&gt; </a:t>
            </a:r>
            <a:r>
              <a:rPr lang="en-IN" dirty="0" err="1"/>
              <a:t>Number.isSafeInteger</a:t>
            </a:r>
            <a:r>
              <a:rPr lang="en-IN" dirty="0"/>
              <a:t>(9007199254740986)</a:t>
            </a:r>
          </a:p>
          <a:p>
            <a:r>
              <a:rPr lang="en-IN" dirty="0"/>
              <a:t>true</a:t>
            </a:r>
          </a:p>
        </p:txBody>
      </p:sp>
      <p:sp>
        <p:nvSpPr>
          <p:cNvPr id="3" name="Title 2"/>
          <p:cNvSpPr>
            <a:spLocks noGrp="1"/>
          </p:cNvSpPr>
          <p:nvPr>
            <p:ph type="title"/>
          </p:nvPr>
        </p:nvSpPr>
        <p:spPr/>
        <p:txBody>
          <a:bodyPr/>
          <a:lstStyle/>
          <a:p>
            <a:r>
              <a:rPr lang="en-US" dirty="0"/>
              <a:t>New number and Math features</a:t>
            </a:r>
            <a:endParaRPr lang="en-IN" dirty="0"/>
          </a:p>
        </p:txBody>
      </p:sp>
    </p:spTree>
    <p:extLst>
      <p:ext uri="{BB962C8B-B14F-4D97-AF65-F5344CB8AC3E}">
        <p14:creationId xmlns:p14="http://schemas.microsoft.com/office/powerpoint/2010/main" val="10602542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Math.cbrt</a:t>
            </a:r>
            <a:r>
              <a:rPr lang="en-US" dirty="0"/>
              <a:t>(x)</a:t>
            </a:r>
          </a:p>
          <a:p>
            <a:r>
              <a:rPr lang="en-US" dirty="0" err="1"/>
              <a:t>Math.cbrt</a:t>
            </a:r>
            <a:r>
              <a:rPr lang="en-US" dirty="0"/>
              <a:t>(x) returns the cube root of x (∛x).</a:t>
            </a:r>
          </a:p>
          <a:p>
            <a:r>
              <a:rPr lang="en-US" dirty="0"/>
              <a:t>&gt; </a:t>
            </a:r>
            <a:r>
              <a:rPr lang="en-US" dirty="0" err="1"/>
              <a:t>Math.cbrt</a:t>
            </a:r>
            <a:r>
              <a:rPr lang="en-US" dirty="0"/>
              <a:t>(8)</a:t>
            </a:r>
          </a:p>
          <a:p>
            <a:r>
              <a:rPr lang="en-US" dirty="0"/>
              <a:t>2</a:t>
            </a:r>
            <a:endParaRPr lang="en-IN" dirty="0"/>
          </a:p>
        </p:txBody>
      </p:sp>
      <p:sp>
        <p:nvSpPr>
          <p:cNvPr id="3" name="Title 2"/>
          <p:cNvSpPr>
            <a:spLocks noGrp="1"/>
          </p:cNvSpPr>
          <p:nvPr>
            <p:ph type="title"/>
          </p:nvPr>
        </p:nvSpPr>
        <p:spPr/>
        <p:txBody>
          <a:bodyPr/>
          <a:lstStyle/>
          <a:p>
            <a:r>
              <a:rPr lang="en-US" dirty="0"/>
              <a:t>New number and Math features</a:t>
            </a:r>
            <a:endParaRPr lang="en-IN" dirty="0"/>
          </a:p>
        </p:txBody>
      </p:sp>
    </p:spTree>
    <p:extLst>
      <p:ext uri="{BB962C8B-B14F-4D97-AF65-F5344CB8AC3E}">
        <p14:creationId xmlns:p14="http://schemas.microsoft.com/office/powerpoint/2010/main" val="6375978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i="1" dirty="0"/>
              <a:t>// </a:t>
            </a:r>
            <a:r>
              <a:rPr lang="en-IN" i="1" dirty="0" smtClean="0"/>
              <a:t>lib/</a:t>
            </a:r>
            <a:r>
              <a:rPr lang="en-IN" i="1" dirty="0" err="1" smtClean="0"/>
              <a:t>math.mjs</a:t>
            </a:r>
            <a:endParaRPr lang="en-IN" dirty="0" smtClean="0"/>
          </a:p>
          <a:p>
            <a:r>
              <a:rPr lang="en-IN" dirty="0" smtClean="0"/>
              <a:t>export </a:t>
            </a:r>
            <a:r>
              <a:rPr lang="en-IN" dirty="0"/>
              <a:t>function sum (x, y) { return x + y }</a:t>
            </a:r>
          </a:p>
          <a:p>
            <a:r>
              <a:rPr lang="en-IN" dirty="0"/>
              <a:t>export </a:t>
            </a:r>
            <a:r>
              <a:rPr lang="en-IN" dirty="0" err="1"/>
              <a:t>var</a:t>
            </a:r>
            <a:r>
              <a:rPr lang="en-IN" dirty="0"/>
              <a:t> pi = 3.141593</a:t>
            </a:r>
          </a:p>
          <a:p>
            <a:endParaRPr lang="en-IN" dirty="0"/>
          </a:p>
          <a:p>
            <a:r>
              <a:rPr lang="en-IN" dirty="0"/>
              <a:t>//  </a:t>
            </a:r>
            <a:r>
              <a:rPr lang="en-IN" dirty="0" err="1" smtClean="0"/>
              <a:t>someApp.mjs</a:t>
            </a:r>
            <a:endParaRPr lang="en-IN" dirty="0"/>
          </a:p>
          <a:p>
            <a:r>
              <a:rPr lang="en-IN" dirty="0"/>
              <a:t>import * as math from "</a:t>
            </a:r>
            <a:r>
              <a:rPr lang="en-IN" dirty="0" smtClean="0"/>
              <a:t>lib/</a:t>
            </a:r>
            <a:r>
              <a:rPr lang="en-IN" dirty="0" err="1" smtClean="0"/>
              <a:t>math.mjs</a:t>
            </a:r>
            <a:r>
              <a:rPr lang="en-IN" dirty="0" smtClean="0"/>
              <a:t>"</a:t>
            </a:r>
            <a:endParaRPr lang="en-IN" dirty="0"/>
          </a:p>
          <a:p>
            <a:r>
              <a:rPr lang="en-IN" dirty="0"/>
              <a:t>console.log("2</a:t>
            </a:r>
            <a:r>
              <a:rPr lang="el-GR" dirty="0"/>
              <a:t>π = " + </a:t>
            </a:r>
            <a:r>
              <a:rPr lang="en-IN" dirty="0" err="1"/>
              <a:t>math.sum</a:t>
            </a:r>
            <a:r>
              <a:rPr lang="en-IN" dirty="0"/>
              <a:t>(</a:t>
            </a:r>
            <a:r>
              <a:rPr lang="en-IN" dirty="0" err="1"/>
              <a:t>math.pi</a:t>
            </a:r>
            <a:r>
              <a:rPr lang="en-IN" dirty="0"/>
              <a:t>, </a:t>
            </a:r>
            <a:r>
              <a:rPr lang="en-IN" dirty="0" err="1"/>
              <a:t>math.pi</a:t>
            </a:r>
            <a:r>
              <a:rPr lang="en-IN" dirty="0"/>
              <a:t>))</a:t>
            </a:r>
          </a:p>
          <a:p>
            <a:endParaRPr lang="en-IN" dirty="0"/>
          </a:p>
          <a:p>
            <a:r>
              <a:rPr lang="en-IN" dirty="0"/>
              <a:t>//  </a:t>
            </a:r>
            <a:r>
              <a:rPr lang="en-IN" dirty="0" err="1" smtClean="0"/>
              <a:t>otherApp.mjs</a:t>
            </a:r>
            <a:endParaRPr lang="en-IN" dirty="0"/>
          </a:p>
          <a:p>
            <a:r>
              <a:rPr lang="en-IN" dirty="0"/>
              <a:t>import { sum, pi } from "</a:t>
            </a:r>
            <a:r>
              <a:rPr lang="en-IN" dirty="0" smtClean="0"/>
              <a:t>lib/</a:t>
            </a:r>
            <a:r>
              <a:rPr lang="en-IN" dirty="0" err="1" smtClean="0"/>
              <a:t>math.mjs</a:t>
            </a:r>
            <a:r>
              <a:rPr lang="en-IN" dirty="0" smtClean="0"/>
              <a:t>"</a:t>
            </a:r>
            <a:endParaRPr lang="en-IN" dirty="0"/>
          </a:p>
          <a:p>
            <a:r>
              <a:rPr lang="en-IN" dirty="0"/>
              <a:t>console.log("2</a:t>
            </a:r>
            <a:r>
              <a:rPr lang="el-GR" dirty="0"/>
              <a:t>π = " + </a:t>
            </a:r>
            <a:r>
              <a:rPr lang="en-IN" dirty="0"/>
              <a:t>sum(pi, pi))</a:t>
            </a:r>
          </a:p>
        </p:txBody>
      </p:sp>
      <p:sp>
        <p:nvSpPr>
          <p:cNvPr id="3" name="Title 2"/>
          <p:cNvSpPr>
            <a:spLocks noGrp="1"/>
          </p:cNvSpPr>
          <p:nvPr>
            <p:ph type="title"/>
          </p:nvPr>
        </p:nvSpPr>
        <p:spPr/>
        <p:txBody>
          <a:bodyPr/>
          <a:lstStyle/>
          <a:p>
            <a:r>
              <a:rPr lang="en-IN" dirty="0" smtClean="0"/>
              <a:t>Export and Import</a:t>
            </a:r>
            <a:endParaRPr lang="en-IN" dirty="0"/>
          </a:p>
        </p:txBody>
      </p:sp>
    </p:spTree>
    <p:extLst>
      <p:ext uri="{BB962C8B-B14F-4D97-AF65-F5344CB8AC3E}">
        <p14:creationId xmlns:p14="http://schemas.microsoft.com/office/powerpoint/2010/main" val="11764823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err="1" smtClean="0"/>
              <a:t>Npm</a:t>
            </a:r>
            <a:r>
              <a:rPr lang="en-IN" dirty="0" smtClean="0"/>
              <a:t> </a:t>
            </a:r>
            <a:r>
              <a:rPr lang="en-IN" smtClean="0"/>
              <a:t>install –g yarn</a:t>
            </a:r>
            <a:endParaRPr lang="en-IN" dirty="0" smtClean="0"/>
          </a:p>
          <a:p>
            <a:r>
              <a:rPr lang="en-IN" dirty="0" smtClean="0"/>
              <a:t>$ </a:t>
            </a:r>
            <a:r>
              <a:rPr lang="en-IN" dirty="0"/>
              <a:t>yarn global add serve</a:t>
            </a:r>
          </a:p>
          <a:p>
            <a:r>
              <a:rPr lang="en-IN" dirty="0"/>
              <a:t>$ serve ./</a:t>
            </a:r>
          </a:p>
        </p:txBody>
      </p:sp>
      <p:sp>
        <p:nvSpPr>
          <p:cNvPr id="3" name="Title 2"/>
          <p:cNvSpPr>
            <a:spLocks noGrp="1"/>
          </p:cNvSpPr>
          <p:nvPr>
            <p:ph type="title"/>
          </p:nvPr>
        </p:nvSpPr>
        <p:spPr/>
        <p:txBody>
          <a:bodyPr/>
          <a:lstStyle/>
          <a:p>
            <a:r>
              <a:rPr lang="en-IN" dirty="0" smtClean="0"/>
              <a:t>CORS</a:t>
            </a:r>
            <a:endParaRPr lang="en-IN" dirty="0"/>
          </a:p>
        </p:txBody>
      </p:sp>
    </p:spTree>
    <p:extLst>
      <p:ext uri="{BB962C8B-B14F-4D97-AF65-F5344CB8AC3E}">
        <p14:creationId xmlns:p14="http://schemas.microsoft.com/office/powerpoint/2010/main" val="37252710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ES6 introduces a new way to interact with JavaScript data structures — iteration. </a:t>
            </a:r>
            <a:endParaRPr lang="en-US" dirty="0" smtClean="0"/>
          </a:p>
          <a:p>
            <a:r>
              <a:rPr lang="en-US" dirty="0"/>
              <a:t>There are 2 core concepts</a:t>
            </a:r>
            <a:r>
              <a:rPr lang="en-US" dirty="0" smtClean="0"/>
              <a:t>:</a:t>
            </a:r>
            <a:endParaRPr lang="en-US" dirty="0"/>
          </a:p>
          <a:p>
            <a:r>
              <a:rPr lang="en-US" dirty="0" err="1"/>
              <a:t>Iterable</a:t>
            </a:r>
            <a:r>
              <a:rPr lang="en-US" dirty="0"/>
              <a:t> — described by a data structure that provides a way to expose its data to the public. </a:t>
            </a:r>
            <a:endParaRPr lang="en-US" dirty="0" smtClean="0"/>
          </a:p>
          <a:p>
            <a:r>
              <a:rPr lang="en-US" dirty="0" smtClean="0"/>
              <a:t>This </a:t>
            </a:r>
            <a:r>
              <a:rPr lang="en-US" dirty="0"/>
              <a:t>is done by implementing a method whose key is </a:t>
            </a:r>
            <a:r>
              <a:rPr lang="en-US" dirty="0" err="1"/>
              <a:t>Symbol.iterator</a:t>
            </a:r>
            <a:r>
              <a:rPr lang="en-US" dirty="0"/>
              <a:t>. </a:t>
            </a:r>
            <a:endParaRPr lang="en-US" dirty="0" smtClean="0"/>
          </a:p>
          <a:p>
            <a:r>
              <a:rPr lang="en-US" dirty="0" err="1" smtClean="0"/>
              <a:t>Symbol.iterator</a:t>
            </a:r>
            <a:r>
              <a:rPr lang="en-US" dirty="0" smtClean="0"/>
              <a:t> </a:t>
            </a:r>
            <a:r>
              <a:rPr lang="en-US" dirty="0"/>
              <a:t>is a factory of iterators.</a:t>
            </a:r>
          </a:p>
          <a:p>
            <a:r>
              <a:rPr lang="en-US" dirty="0"/>
              <a:t>Iterator — described by a structure that contains a pointer to the next element in the iteration.</a:t>
            </a:r>
            <a:endParaRPr lang="en-IN" dirty="0"/>
          </a:p>
        </p:txBody>
      </p:sp>
      <p:sp>
        <p:nvSpPr>
          <p:cNvPr id="3" name="Title 2"/>
          <p:cNvSpPr>
            <a:spLocks noGrp="1"/>
          </p:cNvSpPr>
          <p:nvPr>
            <p:ph type="title"/>
          </p:nvPr>
        </p:nvSpPr>
        <p:spPr/>
        <p:txBody>
          <a:bodyPr/>
          <a:lstStyle/>
          <a:p>
            <a:r>
              <a:rPr lang="en-IN" dirty="0" smtClean="0"/>
              <a:t>Iterators</a:t>
            </a:r>
            <a:endParaRPr lang="en-IN" dirty="0"/>
          </a:p>
        </p:txBody>
      </p:sp>
    </p:spTree>
    <p:extLst>
      <p:ext uri="{BB962C8B-B14F-4D97-AF65-F5344CB8AC3E}">
        <p14:creationId xmlns:p14="http://schemas.microsoft.com/office/powerpoint/2010/main" val="103460502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Iterators</a:t>
            </a:r>
            <a:endParaRPr lang="en-IN" dirty="0"/>
          </a:p>
        </p:txBody>
      </p:sp>
      <p:pic>
        <p:nvPicPr>
          <p:cNvPr id="1026" name="Picture 2" descr="https://cdn-media-1.freecodecamp.org/images/1*tqsRBISIOIoXcCAYp7V1Lw.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286000"/>
            <a:ext cx="5825064"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29257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4514F291-B47C-48A1-B199-EBD0A7B4E780}">
  <ds:schemaRefs>
    <ds:schemaRef ds:uri="http://purl.org/dc/elements/1.1/"/>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Pencils_02_2012</Template>
  <TotalTime>4739</TotalTime>
  <Words>4434</Words>
  <Application>Microsoft Office PowerPoint</Application>
  <PresentationFormat>On-screen Show (4:3)</PresentationFormat>
  <Paragraphs>687</Paragraphs>
  <Slides>103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103</vt:i4>
      </vt:variant>
    </vt:vector>
  </HeadingPairs>
  <TitlesOfParts>
    <vt:vector size="107" baseType="lpstr">
      <vt:lpstr>Arial</vt:lpstr>
      <vt:lpstr>Calibri</vt:lpstr>
      <vt:lpstr>x-locale-heading-primary</vt:lpstr>
      <vt:lpstr>Pencils_02_2012</vt:lpstr>
      <vt:lpstr>PowerPoint Presentation</vt:lpstr>
      <vt:lpstr>Primitive Types &amp; Reference Types in JavaScript </vt:lpstr>
      <vt:lpstr>Primitive Types </vt:lpstr>
      <vt:lpstr>Reference Types </vt:lpstr>
      <vt:lpstr>Copying a primitive: </vt:lpstr>
      <vt:lpstr>Copying a reference: </vt:lpstr>
      <vt:lpstr>Dynamically creating properties on objects using javascript</vt:lpstr>
      <vt:lpstr>Argument Passing   </vt:lpstr>
      <vt:lpstr>Argument Passing   </vt:lpstr>
      <vt:lpstr>Argument Passing   </vt:lpstr>
      <vt:lpstr>Argument Passing   </vt:lpstr>
      <vt:lpstr>The arguments parameter </vt:lpstr>
      <vt:lpstr>The arguments parameter </vt:lpstr>
      <vt:lpstr>Determining Type</vt:lpstr>
      <vt:lpstr>Scope</vt:lpstr>
      <vt:lpstr>Scope</vt:lpstr>
      <vt:lpstr>Scope</vt:lpstr>
      <vt:lpstr>Scope</vt:lpstr>
      <vt:lpstr>Scope</vt:lpstr>
      <vt:lpstr>Scope</vt:lpstr>
      <vt:lpstr>Scope</vt:lpstr>
      <vt:lpstr>Scope</vt:lpstr>
      <vt:lpstr>Scope</vt:lpstr>
      <vt:lpstr>Scope</vt:lpstr>
      <vt:lpstr>Execution context, Scope chain and JavaScript internals</vt:lpstr>
      <vt:lpstr>Execution context, Scope chain and JavaScript internals</vt:lpstr>
      <vt:lpstr>Execution context, Scope chain and JavaScript internals</vt:lpstr>
      <vt:lpstr>Execution context stack (ECS):</vt:lpstr>
      <vt:lpstr>Execution Context</vt:lpstr>
      <vt:lpstr>Execution Context</vt:lpstr>
      <vt:lpstr>PowerPoint Presentation</vt:lpstr>
      <vt:lpstr>Execution Context</vt:lpstr>
      <vt:lpstr>Scope Chain Augmentation </vt:lpstr>
      <vt:lpstr>With Statement</vt:lpstr>
      <vt:lpstr>Memory</vt:lpstr>
      <vt:lpstr>Memory life cycle </vt:lpstr>
      <vt:lpstr>Memory Allocation</vt:lpstr>
      <vt:lpstr>Allocation in JavaScript - Value initialization </vt:lpstr>
      <vt:lpstr>Allocation in JavaScript - Value initialization </vt:lpstr>
      <vt:lpstr>Memory Allocation</vt:lpstr>
      <vt:lpstr>Memory Allocation</vt:lpstr>
      <vt:lpstr>Memory Allocation</vt:lpstr>
      <vt:lpstr>Garbage Collection</vt:lpstr>
      <vt:lpstr>Reference-counting garbage collection</vt:lpstr>
      <vt:lpstr>Reference-counting garbage collection</vt:lpstr>
      <vt:lpstr>Reference-counting garbage collection</vt:lpstr>
      <vt:lpstr>Reference-counting garbage collection</vt:lpstr>
      <vt:lpstr>Limitation: Circular references </vt:lpstr>
      <vt:lpstr>Limitation: Circular references </vt:lpstr>
      <vt:lpstr>Limitation: Circular references </vt:lpstr>
      <vt:lpstr>Limitation: Circular references </vt:lpstr>
      <vt:lpstr>Mark-and-sweep algorithm</vt:lpstr>
      <vt:lpstr>Mark-and-sweep algorithm</vt:lpstr>
      <vt:lpstr>Mark-and-sweep algorithm</vt:lpstr>
      <vt:lpstr>Garbage Collection</vt:lpstr>
      <vt:lpstr>Garbage Collection</vt:lpstr>
      <vt:lpstr>Regular Expression</vt:lpstr>
      <vt:lpstr>ECMA Standards</vt:lpstr>
      <vt:lpstr>Goals for ES6</vt:lpstr>
      <vt:lpstr>Goals for ES6</vt:lpstr>
      <vt:lpstr>Goals for ES6</vt:lpstr>
      <vt:lpstr>Categories of ES6 features</vt:lpstr>
      <vt:lpstr>A brief history of ECMAScript</vt:lpstr>
      <vt:lpstr>A brief history of ECMAScript</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Core ES6 Features</vt:lpstr>
      <vt:lpstr>New number and Math features</vt:lpstr>
      <vt:lpstr>New number and Math features</vt:lpstr>
      <vt:lpstr>New number and Math features</vt:lpstr>
      <vt:lpstr>New number and Math features</vt:lpstr>
      <vt:lpstr>Export and Import</vt:lpstr>
      <vt:lpstr>CORS</vt:lpstr>
      <vt:lpstr>Iterators</vt:lpstr>
      <vt:lpstr>Iterators</vt:lpstr>
      <vt:lpstr>Generators</vt:lpstr>
      <vt:lpstr>Generators</vt:lpstr>
      <vt:lpstr>PowerPoint Presentation</vt:lpstr>
      <vt:lpstr>Module Summary</vt:lpstr>
    </vt:vector>
  </TitlesOfParts>
  <Company>Accenture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Bala</cp:lastModifiedBy>
  <cp:revision>791</cp:revision>
  <dcterms:created xsi:type="dcterms:W3CDTF">2012-03-13T15:47:14Z</dcterms:created>
  <dcterms:modified xsi:type="dcterms:W3CDTF">2019-10-16T04:09:00Z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